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  <p:sldMasterId id="2147484308" r:id="rId2"/>
    <p:sldMasterId id="2147484361" r:id="rId3"/>
    <p:sldMasterId id="2147484379" r:id="rId4"/>
    <p:sldMasterId id="2147484391" r:id="rId5"/>
    <p:sldMasterId id="2147484408" r:id="rId6"/>
  </p:sldMasterIdLst>
  <p:notesMasterIdLst>
    <p:notesMasterId r:id="rId66"/>
  </p:notesMasterIdLst>
  <p:sldIdLst>
    <p:sldId id="317" r:id="rId7"/>
    <p:sldId id="257" r:id="rId8"/>
    <p:sldId id="344" r:id="rId9"/>
    <p:sldId id="339" r:id="rId10"/>
    <p:sldId id="258" r:id="rId11"/>
    <p:sldId id="347" r:id="rId12"/>
    <p:sldId id="348" r:id="rId13"/>
    <p:sldId id="349" r:id="rId14"/>
    <p:sldId id="379" r:id="rId15"/>
    <p:sldId id="346" r:id="rId16"/>
    <p:sldId id="319" r:id="rId17"/>
    <p:sldId id="320" r:id="rId18"/>
    <p:sldId id="334" r:id="rId19"/>
    <p:sldId id="335" r:id="rId20"/>
    <p:sldId id="336" r:id="rId21"/>
    <p:sldId id="373" r:id="rId22"/>
    <p:sldId id="375" r:id="rId23"/>
    <p:sldId id="363" r:id="rId24"/>
    <p:sldId id="364" r:id="rId25"/>
    <p:sldId id="322" r:id="rId26"/>
    <p:sldId id="323" r:id="rId27"/>
    <p:sldId id="324" r:id="rId28"/>
    <p:sldId id="325" r:id="rId29"/>
    <p:sldId id="326" r:id="rId30"/>
    <p:sldId id="327" r:id="rId31"/>
    <p:sldId id="340" r:id="rId32"/>
    <p:sldId id="341" r:id="rId33"/>
    <p:sldId id="365" r:id="rId34"/>
    <p:sldId id="366" r:id="rId35"/>
    <p:sldId id="367" r:id="rId36"/>
    <p:sldId id="329" r:id="rId37"/>
    <p:sldId id="368" r:id="rId38"/>
    <p:sldId id="369" r:id="rId39"/>
    <p:sldId id="279" r:id="rId40"/>
    <p:sldId id="280" r:id="rId41"/>
    <p:sldId id="281" r:id="rId42"/>
    <p:sldId id="282" r:id="rId43"/>
    <p:sldId id="284" r:id="rId44"/>
    <p:sldId id="285" r:id="rId45"/>
    <p:sldId id="354" r:id="rId46"/>
    <p:sldId id="286" r:id="rId47"/>
    <p:sldId id="293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52" r:id="rId58"/>
    <p:sldId id="378" r:id="rId59"/>
    <p:sldId id="360" r:id="rId60"/>
    <p:sldId id="377" r:id="rId61"/>
    <p:sldId id="311" r:id="rId62"/>
    <p:sldId id="312" r:id="rId63"/>
    <p:sldId id="345" r:id="rId64"/>
    <p:sldId id="330" r:id="rId6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AC090"/>
    <a:srgbClr val="FFFF99"/>
    <a:srgbClr val="FEFEFE"/>
    <a:srgbClr val="0066FF"/>
    <a:srgbClr val="FF99FF"/>
    <a:srgbClr val="FFCCCC"/>
    <a:srgbClr val="009242"/>
    <a:srgbClr val="FF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20" autoAdjust="0"/>
    <p:restoredTop sz="96903" autoAdjust="0"/>
  </p:normalViewPr>
  <p:slideViewPr>
    <p:cSldViewPr>
      <p:cViewPr>
        <p:scale>
          <a:sx n="80" d="100"/>
          <a:sy n="80" d="100"/>
        </p:scale>
        <p:origin x="-1146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17.jp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37608505642932E-2"/>
          <c:y val="0.18659386035292494"/>
          <c:w val="0.46790474608032734"/>
          <c:h val="0.81070188080138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росходов бюджета муниципального образования «Город Майкоп» в 2021 году</c:v>
                </c:pt>
              </c:strCache>
            </c:strRef>
          </c:tx>
          <c:explosion val="36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47E-4698-A06A-4ADEE2C0FFC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AB-46F4-A9CE-FE38F6F7975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7E-4698-A06A-4ADEE2C0FFC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47E-4698-A06A-4ADEE2C0FFC9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7E-4698-A06A-4ADEE2C0FFC9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7E-4698-A06A-4ADEE2C0FFC9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1AB-46F4-A9CE-FE38F6F7975E}"/>
              </c:ext>
            </c:extLst>
          </c:dPt>
          <c:dPt>
            <c:idx val="7"/>
            <c:bubble3D val="0"/>
            <c:explosion val="59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7E-4698-A06A-4ADEE2C0FFC9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1AB-46F4-A9CE-FE38F6F7975E}"/>
              </c:ext>
            </c:extLst>
          </c:dPt>
          <c:dPt>
            <c:idx val="9"/>
            <c:bubble3D val="0"/>
            <c:explosion val="42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47E-4698-A06A-4ADEE2C0FFC9}"/>
              </c:ext>
            </c:extLst>
          </c:dPt>
          <c:cat>
            <c:strRef>
              <c:f>Лист1!$A$2:$A$11</c:f>
              <c:strCache>
                <c:ptCount val="10"/>
                <c:pt idx="0">
                  <c:v>Общегосудартсвенные расходы 320 175,9 тыс.рублей (8%)</c:v>
                </c:pt>
                <c:pt idx="1">
                  <c:v>Национальная безопасность правохранительная деятельность 39 310,4 тыс.рубли (1%)</c:v>
                </c:pt>
                <c:pt idx="2">
                  <c:v>Национальная экономика 607 858,6 тыс.рубли (15%)</c:v>
                </c:pt>
                <c:pt idx="3">
                  <c:v>Жилищно-коммунальное хозяйство 496 958,5 тыс.рублей (7%)</c:v>
                </c:pt>
                <c:pt idx="4">
                  <c:v>Образование 2 093 248,4 тыс.рублей (51%)</c:v>
                </c:pt>
                <c:pt idx="5">
                  <c:v>Культура и кинематография 184 683,9 тыс.рублей (4%)</c:v>
                </c:pt>
                <c:pt idx="6">
                  <c:v>Социальная политика 211 609,6 тыс.рублей (5%)</c:v>
                </c:pt>
                <c:pt idx="7">
                  <c:v>Физическая культура и спорт 68 464,6 тыс.рублей (2%)</c:v>
                </c:pt>
                <c:pt idx="8">
                  <c:v>Средство массовой информации 27 748,5 тыс.рублей (1%)</c:v>
                </c:pt>
                <c:pt idx="9">
                  <c:v>Обслуживание государственного и муниципального долга 40 745,4 тыс.рублей (1%)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0.08</c:v>
                </c:pt>
                <c:pt idx="1">
                  <c:v>0.01</c:v>
                </c:pt>
                <c:pt idx="2">
                  <c:v>0.15</c:v>
                </c:pt>
                <c:pt idx="3">
                  <c:v>0.12</c:v>
                </c:pt>
                <c:pt idx="4">
                  <c:v>0.51</c:v>
                </c:pt>
                <c:pt idx="5">
                  <c:v>0.04</c:v>
                </c:pt>
                <c:pt idx="6">
                  <c:v>0.05</c:v>
                </c:pt>
                <c:pt idx="7">
                  <c:v>0.02</c:v>
                </c:pt>
                <c:pt idx="8">
                  <c:v>0.01</c:v>
                </c:pt>
                <c:pt idx="9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47E-4698-A06A-4ADEE2C0F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796983226052566"/>
          <c:y val="5.0352873839298026E-2"/>
          <c:w val="0.43203016773947434"/>
          <c:h val="0.949647126160702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39749015748031"/>
          <c:y val="0.28315625"/>
          <c:w val="0.42581249999999998"/>
          <c:h val="0.638718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Программно-целевые расходы муниципального образования "Город Майкоп" в 2021 году</c:v>
                </c:pt>
              </c:strCache>
            </c:strRef>
          </c:tx>
          <c:explosion val="25"/>
          <c:dPt>
            <c:idx val="0"/>
            <c:bubble3D val="0"/>
            <c:explosion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0-711D-4AB1-8658-CA79E9361BD7}"/>
              </c:ext>
            </c:extLst>
          </c:dPt>
          <c:dPt>
            <c:idx val="1"/>
            <c:bubble3D val="0"/>
            <c:explosion val="15"/>
            <c:extLst xmlns:c16r2="http://schemas.microsoft.com/office/drawing/2015/06/chart">
              <c:ext xmlns:c16="http://schemas.microsoft.com/office/drawing/2014/chart" uri="{C3380CC4-5D6E-409C-BE32-E72D297353CC}">
                <c16:uniqueId val="{00000001-711D-4AB1-8658-CA79E9361BD7}"/>
              </c:ext>
            </c:extLst>
          </c:dPt>
          <c:dPt>
            <c:idx val="2"/>
            <c:bubble3D val="0"/>
            <c:explosion val="21"/>
            <c:extLst xmlns:c16r2="http://schemas.microsoft.com/office/drawing/2015/06/chart">
              <c:ext xmlns:c16="http://schemas.microsoft.com/office/drawing/2014/chart" uri="{C3380CC4-5D6E-409C-BE32-E72D297353CC}">
                <c16:uniqueId val="{00000002-711D-4AB1-8658-CA79E9361BD7}"/>
              </c:ext>
            </c:extLst>
          </c:dPt>
          <c:cat>
            <c:strRef>
              <c:f>Лист1!$A$2:$A$4</c:f>
              <c:strCache>
                <c:ptCount val="2"/>
                <c:pt idx="0">
                  <c:v>Муниципальные программы 2846005,4 тыс.руб.(89,1%)</c:v>
                </c:pt>
                <c:pt idx="1">
                  <c:v>Непрограммные расходы 347780,5тыс.руб.(10,9%)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0.89100000000000001</c:v>
                </c:pt>
                <c:pt idx="1">
                  <c:v>0.109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11D-4AB1-8658-CA79E9361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6"/>
        <c:holeSize val="48"/>
      </c:doughnutChart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72000"/>
      </a:blip>
      <a:srcRect/>
      <a:stretch>
        <a:fillRect l="-12000" t="27000" r="53000" b="1000"/>
      </a:stretch>
    </a:blipFill>
    <a:effectLst>
      <a:softEdge rad="31750"/>
    </a:effectLst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3575655760991"/>
          <c:y val="3.5760305721756744E-2"/>
          <c:w val="0.8237038703016738"/>
          <c:h val="0.93841556475208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4.3003126135392573E-3"/>
                  <c:y val="0.38594316625353492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 smtClean="0"/>
                      <a:t>531</a:t>
                    </a:r>
                    <a:r>
                      <a:rPr lang="ru-RU" sz="1050" baseline="0" dirty="0" smtClean="0"/>
                      <a:t> 285,50</a:t>
                    </a:r>
                    <a:endParaRPr lang="en-US" sz="105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Лист1!$B$2:$B$7</c:f>
              <c:strCache>
                <c:ptCount val="5"/>
                <c:pt idx="0">
                  <c:v>на 01.01.2018</c:v>
                </c:pt>
                <c:pt idx="1">
                  <c:v>на 01.01.2019</c:v>
                </c:pt>
                <c:pt idx="2">
                  <c:v>на 01.01.2020,</c:v>
                </c:pt>
                <c:pt idx="3">
                  <c:v>на 01.01.2021</c:v>
                </c:pt>
                <c:pt idx="4">
                  <c:v>на 01.01.2022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554990</c:v>
                </c:pt>
                <c:pt idx="1">
                  <c:v>426681</c:v>
                </c:pt>
                <c:pt idx="2">
                  <c:v>402976.5</c:v>
                </c:pt>
                <c:pt idx="3">
                  <c:v>379282</c:v>
                </c:pt>
                <c:pt idx="4">
                  <c:v>402976.5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1E-47AA-9568-8B98F493C8C1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Коммерческие кредиты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0.53799121704627284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 smtClean="0"/>
                      <a:t>462 00</a:t>
                    </a:r>
                    <a:r>
                      <a:rPr lang="en-US" sz="1050" dirty="0" smtClean="0"/>
                      <a:t>0,00</a:t>
                    </a:r>
                    <a:endParaRPr lang="en-US" sz="105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Лист1!$B$2:$B$7</c:f>
              <c:strCache>
                <c:ptCount val="5"/>
                <c:pt idx="0">
                  <c:v>на 01.01.2018</c:v>
                </c:pt>
                <c:pt idx="1">
                  <c:v>на 01.01.2019</c:v>
                </c:pt>
                <c:pt idx="2">
                  <c:v>на 01.01.2020,</c:v>
                </c:pt>
                <c:pt idx="3">
                  <c:v>на 01.01.2021</c:v>
                </c:pt>
                <c:pt idx="4">
                  <c:v>на 01.01.2022</c:v>
                </c:pt>
              </c:strCache>
            </c:strRef>
          </c:cat>
          <c:val>
            <c:numRef>
              <c:f>Лист1!$D$2:$D$7</c:f>
              <c:numCache>
                <c:formatCode>#,##0.00</c:formatCode>
                <c:ptCount val="6"/>
                <c:pt idx="0">
                  <c:v>400000</c:v>
                </c:pt>
                <c:pt idx="1">
                  <c:v>566604.5</c:v>
                </c:pt>
                <c:pt idx="2">
                  <c:v>590309</c:v>
                </c:pt>
                <c:pt idx="3">
                  <c:v>614003.5</c:v>
                </c:pt>
                <c:pt idx="4">
                  <c:v>622023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1E-47AA-9568-8B98F493C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041216"/>
        <c:axId val="220042752"/>
      </c:barChart>
      <c:catAx>
        <c:axId val="2200412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low"/>
        <c:crossAx val="220042752"/>
        <c:crosses val="autoZero"/>
        <c:auto val="1"/>
        <c:lblAlgn val="ctr"/>
        <c:lblOffset val="100"/>
        <c:noMultiLvlLbl val="0"/>
      </c:catAx>
      <c:valAx>
        <c:axId val="22004275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20041216"/>
        <c:crosses val="autoZero"/>
        <c:crossBetween val="between"/>
        <c:majorUnit val="300000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>
        <c:manualLayout>
          <c:xMode val="edge"/>
          <c:yMode val="edge"/>
          <c:x val="0.82623204139981854"/>
          <c:y val="0.45101353767673091"/>
          <c:w val="0.16436089083495725"/>
          <c:h val="0.284988491788926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622B3C-0E9E-485F-8B26-64443203DECF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61FE14C-8119-40B5-9330-6B5011C6910B}" type="pres">
      <dgm:prSet presAssocID="{5F622B3C-0E9E-485F-8B26-64443203DE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5F991EC-6FCE-4B2C-9D82-6D3DF440348E}" type="presOf" srcId="{5F622B3C-0E9E-485F-8B26-64443203DECF}" destId="{D61FE14C-8119-40B5-9330-6B5011C6910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28B976-4078-4B18-B9FB-25318E8A0968}" type="doc">
      <dgm:prSet loTypeId="urn:microsoft.com/office/officeart/2005/8/layout/pyramid2" loCatId="pyramid" qsTypeId="urn:microsoft.com/office/officeart/2005/8/quickstyle/3d7" qsCatId="3D" csTypeId="urn:microsoft.com/office/officeart/2005/8/colors/colorful3" csCatId="colorful" phldr="1"/>
      <dgm:spPr/>
    </dgm:pt>
    <dgm:pt modelId="{ED641DCA-396E-4012-9200-A9291021DB0D}">
      <dgm:prSet phldrT="[Текст]" custT="1"/>
      <dgm:spPr>
        <a:gradFill rotWithShape="0"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tx1"/>
            </a:gs>
            <a:gs pos="100000">
              <a:schemeClr val="accent3">
                <a:lumMod val="17000"/>
                <a:lumOff val="83000"/>
              </a:schemeClr>
            </a:gs>
          </a:gsLst>
          <a:lin ang="5400000" scaled="0"/>
        </a:gradFill>
      </dgm:spPr>
      <dgm:t>
        <a:bodyPr/>
        <a:lstStyle/>
        <a:p>
          <a:endParaRPr lang="ru-RU" sz="1400" i="1" dirty="0">
            <a:latin typeface="Arial Black" panose="020B0A04020102020204" pitchFamily="34" charset="0"/>
          </a:endParaRPr>
        </a:p>
      </dgm:t>
    </dgm:pt>
    <dgm:pt modelId="{A0322AEF-4CCA-44E9-A790-80F8EE6A31AB}" type="parTrans" cxnId="{9DB7985F-81D2-44FD-8143-02C420130D60}">
      <dgm:prSet/>
      <dgm:spPr/>
      <dgm:t>
        <a:bodyPr/>
        <a:lstStyle/>
        <a:p>
          <a:endParaRPr lang="ru-RU"/>
        </a:p>
      </dgm:t>
    </dgm:pt>
    <dgm:pt modelId="{559BBAF8-7EF8-4139-BD08-1875C30A8AC9}" type="sibTrans" cxnId="{9DB7985F-81D2-44FD-8143-02C420130D60}">
      <dgm:prSet/>
      <dgm:spPr/>
      <dgm:t>
        <a:bodyPr/>
        <a:lstStyle/>
        <a:p>
          <a:endParaRPr lang="ru-RU"/>
        </a:p>
      </dgm:t>
    </dgm:pt>
    <dgm:pt modelId="{FCB6B3B1-6151-4CFB-9730-BAF8ED5744FA}">
      <dgm:prSet phldrT="[Текст]" custT="1"/>
      <dgm:spPr/>
      <dgm:t>
        <a:bodyPr/>
        <a:lstStyle/>
        <a:p>
          <a:endParaRPr lang="ru-RU" sz="2400" dirty="0">
            <a:latin typeface="Arial Black" panose="020B0A04020102020204" pitchFamily="34" charset="0"/>
          </a:endParaRPr>
        </a:p>
      </dgm:t>
    </dgm:pt>
    <dgm:pt modelId="{F025FB62-00B2-4070-A444-0A1D4EC882CB}" type="parTrans" cxnId="{1FBF862F-87A5-4806-813D-EA8B1ECC7FB4}">
      <dgm:prSet/>
      <dgm:spPr/>
      <dgm:t>
        <a:bodyPr/>
        <a:lstStyle/>
        <a:p>
          <a:endParaRPr lang="ru-RU"/>
        </a:p>
      </dgm:t>
    </dgm:pt>
    <dgm:pt modelId="{ADC9916E-0BF5-4F2C-93BC-DC6728770949}" type="sibTrans" cxnId="{1FBF862F-87A5-4806-813D-EA8B1ECC7FB4}">
      <dgm:prSet/>
      <dgm:spPr/>
      <dgm:t>
        <a:bodyPr/>
        <a:lstStyle/>
        <a:p>
          <a:endParaRPr lang="ru-RU"/>
        </a:p>
      </dgm:t>
    </dgm:pt>
    <dgm:pt modelId="{FC8A3893-23F2-4190-B88E-42F389BAE6B2}">
      <dgm:prSet phldrT="[Текст]" custT="1"/>
      <dgm:spPr/>
      <dgm:t>
        <a:bodyPr/>
        <a:lstStyle/>
        <a:p>
          <a:endParaRPr lang="ru-RU" sz="2500" dirty="0">
            <a:latin typeface="Arial Black" panose="020B0A04020102020204" pitchFamily="34" charset="0"/>
          </a:endParaRPr>
        </a:p>
      </dgm:t>
    </dgm:pt>
    <dgm:pt modelId="{0DEDABD1-A022-4F82-8C95-86F8B2521216}" type="parTrans" cxnId="{BD34A514-EB2C-4A80-997F-7AA3769961C1}">
      <dgm:prSet/>
      <dgm:spPr/>
      <dgm:t>
        <a:bodyPr/>
        <a:lstStyle/>
        <a:p>
          <a:endParaRPr lang="ru-RU"/>
        </a:p>
      </dgm:t>
    </dgm:pt>
    <dgm:pt modelId="{701FDC48-0040-4E89-A2FD-44DB9D4494A1}" type="sibTrans" cxnId="{BD34A514-EB2C-4A80-997F-7AA3769961C1}">
      <dgm:prSet/>
      <dgm:spPr/>
      <dgm:t>
        <a:bodyPr/>
        <a:lstStyle/>
        <a:p>
          <a:endParaRPr lang="ru-RU"/>
        </a:p>
      </dgm:t>
    </dgm:pt>
    <dgm:pt modelId="{4422921A-99EF-470A-8CF2-C5E6A4531EE1}">
      <dgm:prSet phldrT="[Текст]" custT="1"/>
      <dgm:spPr/>
      <dgm:t>
        <a:bodyPr/>
        <a:lstStyle/>
        <a:p>
          <a:endParaRPr lang="ru-RU" sz="2000" dirty="0">
            <a:latin typeface="Arial Black" panose="020B0A04020102020204" pitchFamily="34" charset="0"/>
          </a:endParaRPr>
        </a:p>
      </dgm:t>
    </dgm:pt>
    <dgm:pt modelId="{4B9F6E4C-987B-4B2E-B9CB-354A85B29534}" type="parTrans" cxnId="{12F805C5-AFE7-4180-9F3E-B5AFED4CDD2E}">
      <dgm:prSet/>
      <dgm:spPr/>
      <dgm:t>
        <a:bodyPr/>
        <a:lstStyle/>
        <a:p>
          <a:endParaRPr lang="ru-RU"/>
        </a:p>
      </dgm:t>
    </dgm:pt>
    <dgm:pt modelId="{A478BDCC-4EE9-4F9F-B8A3-02AD3BA21F27}" type="sibTrans" cxnId="{12F805C5-AFE7-4180-9F3E-B5AFED4CDD2E}">
      <dgm:prSet/>
      <dgm:spPr/>
      <dgm:t>
        <a:bodyPr/>
        <a:lstStyle/>
        <a:p>
          <a:endParaRPr lang="ru-RU"/>
        </a:p>
      </dgm:t>
    </dgm:pt>
    <dgm:pt modelId="{3EE63F1B-5AE1-49BF-9A15-A2160F69C575}">
      <dgm:prSet phldrT="[Текст]" custT="1"/>
      <dgm:spPr/>
      <dgm:t>
        <a:bodyPr/>
        <a:lstStyle/>
        <a:p>
          <a:endParaRPr lang="ru-RU" sz="2700" dirty="0">
            <a:latin typeface="Arial Black" panose="020B0A04020102020204" pitchFamily="34" charset="0"/>
          </a:endParaRPr>
        </a:p>
      </dgm:t>
    </dgm:pt>
    <dgm:pt modelId="{25EB4699-655E-41F8-A99C-9B817B22BE5E}" type="parTrans" cxnId="{242BCABC-B131-4B6F-B92E-FBDB9C1C8FED}">
      <dgm:prSet/>
      <dgm:spPr/>
      <dgm:t>
        <a:bodyPr/>
        <a:lstStyle/>
        <a:p>
          <a:endParaRPr lang="ru-RU"/>
        </a:p>
      </dgm:t>
    </dgm:pt>
    <dgm:pt modelId="{10AFD66D-6DB8-4C30-9D72-6A8DBE5E02E0}" type="sibTrans" cxnId="{242BCABC-B131-4B6F-B92E-FBDB9C1C8FED}">
      <dgm:prSet/>
      <dgm:spPr/>
      <dgm:t>
        <a:bodyPr/>
        <a:lstStyle/>
        <a:p>
          <a:endParaRPr lang="ru-RU"/>
        </a:p>
      </dgm:t>
    </dgm:pt>
    <dgm:pt modelId="{3F808148-BB65-47EC-9ECD-3CD836DB3DE5}" type="pres">
      <dgm:prSet presAssocID="{E028B976-4078-4B18-B9FB-25318E8A0968}" presName="compositeShape" presStyleCnt="0">
        <dgm:presLayoutVars>
          <dgm:dir/>
          <dgm:resizeHandles/>
        </dgm:presLayoutVars>
      </dgm:prSet>
      <dgm:spPr/>
    </dgm:pt>
    <dgm:pt modelId="{B29715FB-37F1-41B6-BB85-C1E0D443C89D}" type="pres">
      <dgm:prSet presAssocID="{E028B976-4078-4B18-B9FB-25318E8A0968}" presName="pyramid" presStyleLbl="node1" presStyleIdx="0" presStyleCnt="1" custLinFactNeighborX="-4361" custLinFactNeighborY="1293"/>
      <dgm:spPr/>
    </dgm:pt>
    <dgm:pt modelId="{16B1685F-359E-4BEB-B196-AB5F6B901B9F}" type="pres">
      <dgm:prSet presAssocID="{E028B976-4078-4B18-B9FB-25318E8A0968}" presName="theList" presStyleCnt="0"/>
      <dgm:spPr/>
    </dgm:pt>
    <dgm:pt modelId="{C200239D-875F-4CC4-BC1F-BD78710DC148}" type="pres">
      <dgm:prSet presAssocID="{ED641DCA-396E-4012-9200-A9291021DB0D}" presName="aNode" presStyleLbl="fgAcc1" presStyleIdx="0" presStyleCnt="5" custScaleY="112916" custLinFactNeighborX="243" custLinFactNeighborY="-50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FB662-A181-489A-8876-8FC268047DDB}" type="pres">
      <dgm:prSet presAssocID="{ED641DCA-396E-4012-9200-A9291021DB0D}" presName="aSpace" presStyleCnt="0"/>
      <dgm:spPr/>
    </dgm:pt>
    <dgm:pt modelId="{E180D198-DF40-4491-A99A-640F7FC50A83}" type="pres">
      <dgm:prSet presAssocID="{FCB6B3B1-6151-4CFB-9730-BAF8ED5744FA}" presName="aNode" presStyleLbl="fgAcc1" presStyleIdx="1" presStyleCnt="5" custScaleY="117507" custLinFactNeighborY="24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17D83-9EC2-40D4-AB44-4F7F876A6C33}" type="pres">
      <dgm:prSet presAssocID="{FCB6B3B1-6151-4CFB-9730-BAF8ED5744FA}" presName="aSpace" presStyleCnt="0"/>
      <dgm:spPr/>
    </dgm:pt>
    <dgm:pt modelId="{318FBB68-F429-4BAD-BFCB-AE160DA6C1A0}" type="pres">
      <dgm:prSet presAssocID="{FC8A3893-23F2-4190-B88E-42F389BAE6B2}" presName="aNode" presStyleLbl="fgAcc1" presStyleIdx="2" presStyleCnt="5" custScaleY="113918" custLinFactY="18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4CB99-2EB7-4EBD-B54E-2990E49241F2}" type="pres">
      <dgm:prSet presAssocID="{FC8A3893-23F2-4190-B88E-42F389BAE6B2}" presName="aSpace" presStyleCnt="0"/>
      <dgm:spPr/>
    </dgm:pt>
    <dgm:pt modelId="{89247520-DACB-4DA8-8BDA-D12C9D6D1DF0}" type="pres">
      <dgm:prSet presAssocID="{3EE63F1B-5AE1-49BF-9A15-A2160F69C575}" presName="aNode" presStyleLbl="fgAcc1" presStyleIdx="3" presStyleCnt="5" custScaleY="111531" custLinFactY="13032" custLinFactNeighborX="-25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21F95-ED64-42A8-8FD9-4BEEDDA50824}" type="pres">
      <dgm:prSet presAssocID="{3EE63F1B-5AE1-49BF-9A15-A2160F69C575}" presName="aSpace" presStyleCnt="0"/>
      <dgm:spPr/>
    </dgm:pt>
    <dgm:pt modelId="{23F357C9-0C1F-4ABD-9C93-8A13A9BDC2EA}" type="pres">
      <dgm:prSet presAssocID="{4422921A-99EF-470A-8CF2-C5E6A4531EE1}" presName="aNode" presStyleLbl="fgAcc1" presStyleIdx="4" presStyleCnt="5" custScaleY="132794" custLinFactY="3582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AC022-CBF3-49F2-928B-AF2EFFD9FF4C}" type="pres">
      <dgm:prSet presAssocID="{4422921A-99EF-470A-8CF2-C5E6A4531EE1}" presName="aSpace" presStyleCnt="0"/>
      <dgm:spPr/>
    </dgm:pt>
  </dgm:ptLst>
  <dgm:cxnLst>
    <dgm:cxn modelId="{12F805C5-AFE7-4180-9F3E-B5AFED4CDD2E}" srcId="{E028B976-4078-4B18-B9FB-25318E8A0968}" destId="{4422921A-99EF-470A-8CF2-C5E6A4531EE1}" srcOrd="4" destOrd="0" parTransId="{4B9F6E4C-987B-4B2E-B9CB-354A85B29534}" sibTransId="{A478BDCC-4EE9-4F9F-B8A3-02AD3BA21F27}"/>
    <dgm:cxn modelId="{71152F41-FCAC-41CE-B9C5-938B11C0EE68}" type="presOf" srcId="{FC8A3893-23F2-4190-B88E-42F389BAE6B2}" destId="{318FBB68-F429-4BAD-BFCB-AE160DA6C1A0}" srcOrd="0" destOrd="0" presId="urn:microsoft.com/office/officeart/2005/8/layout/pyramid2"/>
    <dgm:cxn modelId="{242BCABC-B131-4B6F-B92E-FBDB9C1C8FED}" srcId="{E028B976-4078-4B18-B9FB-25318E8A0968}" destId="{3EE63F1B-5AE1-49BF-9A15-A2160F69C575}" srcOrd="3" destOrd="0" parTransId="{25EB4699-655E-41F8-A99C-9B817B22BE5E}" sibTransId="{10AFD66D-6DB8-4C30-9D72-6A8DBE5E02E0}"/>
    <dgm:cxn modelId="{41A77362-8B09-4DF2-81EF-3280F708A3A0}" type="presOf" srcId="{3EE63F1B-5AE1-49BF-9A15-A2160F69C575}" destId="{89247520-DACB-4DA8-8BDA-D12C9D6D1DF0}" srcOrd="0" destOrd="0" presId="urn:microsoft.com/office/officeart/2005/8/layout/pyramid2"/>
    <dgm:cxn modelId="{BD34A514-EB2C-4A80-997F-7AA3769961C1}" srcId="{E028B976-4078-4B18-B9FB-25318E8A0968}" destId="{FC8A3893-23F2-4190-B88E-42F389BAE6B2}" srcOrd="2" destOrd="0" parTransId="{0DEDABD1-A022-4F82-8C95-86F8B2521216}" sibTransId="{701FDC48-0040-4E89-A2FD-44DB9D4494A1}"/>
    <dgm:cxn modelId="{C2A9E23A-EBB6-49FA-ACE7-FD85CE04C129}" type="presOf" srcId="{FCB6B3B1-6151-4CFB-9730-BAF8ED5744FA}" destId="{E180D198-DF40-4491-A99A-640F7FC50A83}" srcOrd="0" destOrd="0" presId="urn:microsoft.com/office/officeart/2005/8/layout/pyramid2"/>
    <dgm:cxn modelId="{9DB1662F-C9B9-467E-8A47-B9E3B12633BE}" type="presOf" srcId="{E028B976-4078-4B18-B9FB-25318E8A0968}" destId="{3F808148-BB65-47EC-9ECD-3CD836DB3DE5}" srcOrd="0" destOrd="0" presId="urn:microsoft.com/office/officeart/2005/8/layout/pyramid2"/>
    <dgm:cxn modelId="{1FBF862F-87A5-4806-813D-EA8B1ECC7FB4}" srcId="{E028B976-4078-4B18-B9FB-25318E8A0968}" destId="{FCB6B3B1-6151-4CFB-9730-BAF8ED5744FA}" srcOrd="1" destOrd="0" parTransId="{F025FB62-00B2-4070-A444-0A1D4EC882CB}" sibTransId="{ADC9916E-0BF5-4F2C-93BC-DC6728770949}"/>
    <dgm:cxn modelId="{9DB7985F-81D2-44FD-8143-02C420130D60}" srcId="{E028B976-4078-4B18-B9FB-25318E8A0968}" destId="{ED641DCA-396E-4012-9200-A9291021DB0D}" srcOrd="0" destOrd="0" parTransId="{A0322AEF-4CCA-44E9-A790-80F8EE6A31AB}" sibTransId="{559BBAF8-7EF8-4139-BD08-1875C30A8AC9}"/>
    <dgm:cxn modelId="{904C7837-0543-4422-BF2A-547438B9EF5B}" type="presOf" srcId="{4422921A-99EF-470A-8CF2-C5E6A4531EE1}" destId="{23F357C9-0C1F-4ABD-9C93-8A13A9BDC2EA}" srcOrd="0" destOrd="0" presId="urn:microsoft.com/office/officeart/2005/8/layout/pyramid2"/>
    <dgm:cxn modelId="{195FACA3-6F67-45E4-BABF-734B06BFC142}" type="presOf" srcId="{ED641DCA-396E-4012-9200-A9291021DB0D}" destId="{C200239D-875F-4CC4-BC1F-BD78710DC148}" srcOrd="0" destOrd="0" presId="urn:microsoft.com/office/officeart/2005/8/layout/pyramid2"/>
    <dgm:cxn modelId="{F4D56EB9-3F25-4066-A9F9-64A9CD0E07F4}" type="presParOf" srcId="{3F808148-BB65-47EC-9ECD-3CD836DB3DE5}" destId="{B29715FB-37F1-41B6-BB85-C1E0D443C89D}" srcOrd="0" destOrd="0" presId="urn:microsoft.com/office/officeart/2005/8/layout/pyramid2"/>
    <dgm:cxn modelId="{A11B9329-65DA-46BA-A0BB-215483E6FAF3}" type="presParOf" srcId="{3F808148-BB65-47EC-9ECD-3CD836DB3DE5}" destId="{16B1685F-359E-4BEB-B196-AB5F6B901B9F}" srcOrd="1" destOrd="0" presId="urn:microsoft.com/office/officeart/2005/8/layout/pyramid2"/>
    <dgm:cxn modelId="{57E95564-CAC7-4572-AAA2-F8797E29C621}" type="presParOf" srcId="{16B1685F-359E-4BEB-B196-AB5F6B901B9F}" destId="{C200239D-875F-4CC4-BC1F-BD78710DC148}" srcOrd="0" destOrd="0" presId="urn:microsoft.com/office/officeart/2005/8/layout/pyramid2"/>
    <dgm:cxn modelId="{5A62361E-5D87-44A7-A02E-459765659963}" type="presParOf" srcId="{16B1685F-359E-4BEB-B196-AB5F6B901B9F}" destId="{35CFB662-A181-489A-8876-8FC268047DDB}" srcOrd="1" destOrd="0" presId="urn:microsoft.com/office/officeart/2005/8/layout/pyramid2"/>
    <dgm:cxn modelId="{6B69D606-45E3-4A46-83C9-3B3E71810CE2}" type="presParOf" srcId="{16B1685F-359E-4BEB-B196-AB5F6B901B9F}" destId="{E180D198-DF40-4491-A99A-640F7FC50A83}" srcOrd="2" destOrd="0" presId="urn:microsoft.com/office/officeart/2005/8/layout/pyramid2"/>
    <dgm:cxn modelId="{E93331BD-77BC-412D-BBB9-9D0D43C596B8}" type="presParOf" srcId="{16B1685F-359E-4BEB-B196-AB5F6B901B9F}" destId="{C5917D83-9EC2-40D4-AB44-4F7F876A6C33}" srcOrd="3" destOrd="0" presId="urn:microsoft.com/office/officeart/2005/8/layout/pyramid2"/>
    <dgm:cxn modelId="{E7D2E231-9448-46DA-A98C-28B516D4ACC4}" type="presParOf" srcId="{16B1685F-359E-4BEB-B196-AB5F6B901B9F}" destId="{318FBB68-F429-4BAD-BFCB-AE160DA6C1A0}" srcOrd="4" destOrd="0" presId="urn:microsoft.com/office/officeart/2005/8/layout/pyramid2"/>
    <dgm:cxn modelId="{E6965D24-7BF4-4A89-B3FE-EC705DC4381C}" type="presParOf" srcId="{16B1685F-359E-4BEB-B196-AB5F6B901B9F}" destId="{47B4CB99-2EB7-4EBD-B54E-2990E49241F2}" srcOrd="5" destOrd="0" presId="urn:microsoft.com/office/officeart/2005/8/layout/pyramid2"/>
    <dgm:cxn modelId="{7C5109E2-FD86-481F-9071-A0584B83BAA4}" type="presParOf" srcId="{16B1685F-359E-4BEB-B196-AB5F6B901B9F}" destId="{89247520-DACB-4DA8-8BDA-D12C9D6D1DF0}" srcOrd="6" destOrd="0" presId="urn:microsoft.com/office/officeart/2005/8/layout/pyramid2"/>
    <dgm:cxn modelId="{A25F2C16-4327-4010-9690-F220AF4D2A59}" type="presParOf" srcId="{16B1685F-359E-4BEB-B196-AB5F6B901B9F}" destId="{A2821F95-ED64-42A8-8FD9-4BEEDDA50824}" srcOrd="7" destOrd="0" presId="urn:microsoft.com/office/officeart/2005/8/layout/pyramid2"/>
    <dgm:cxn modelId="{0679C1E3-D0A0-4433-8E63-04F1C36F689D}" type="presParOf" srcId="{16B1685F-359E-4BEB-B196-AB5F6B901B9F}" destId="{23F357C9-0C1F-4ABD-9C93-8A13A9BDC2EA}" srcOrd="8" destOrd="0" presId="urn:microsoft.com/office/officeart/2005/8/layout/pyramid2"/>
    <dgm:cxn modelId="{CE30ECAD-6D45-4F4D-8FAB-20F409B4BDB5}" type="presParOf" srcId="{16B1685F-359E-4BEB-B196-AB5F6B901B9F}" destId="{EC4AC022-CBF3-49F2-928B-AF2EFFD9FF4C}" srcOrd="9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0.38496</cdr:x>
      <cdr:y>0.184</cdr:y>
    </cdr:from>
    <cdr:to>
      <cdr:x>0.4292</cdr:x>
      <cdr:y>0.24533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32383" y="864119"/>
          <a:ext cx="360005" cy="288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1%</a:t>
          </a:r>
        </a:p>
      </cdr:txBody>
    </cdr:sp>
  </cdr:relSizeAnchor>
  <cdr:relSizeAnchor xmlns:cdr="http://schemas.openxmlformats.org/drawingml/2006/chartDrawing">
    <cdr:from>
      <cdr:x>0.5</cdr:x>
      <cdr:y>0.72065</cdr:y>
    </cdr:from>
    <cdr:to>
      <cdr:x>0.56195</cdr:x>
      <cdr:y>0.78198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68452" y="3384376"/>
          <a:ext cx="504081" cy="288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20%</a:t>
          </a:r>
        </a:p>
      </cdr:txBody>
    </cdr:sp>
  </cdr:relSizeAnchor>
  <cdr:relSizeAnchor xmlns:cdr="http://schemas.openxmlformats.org/drawingml/2006/chartDrawing">
    <cdr:from>
      <cdr:x>0.4823</cdr:x>
      <cdr:y>0.29133</cdr:y>
    </cdr:from>
    <cdr:to>
      <cdr:x>0.55309</cdr:x>
      <cdr:y>0.35266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24462" y="1368152"/>
          <a:ext cx="576011" cy="288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12%</a:t>
          </a:r>
        </a:p>
      </cdr:txBody>
    </cdr:sp>
  </cdr:relSizeAnchor>
  <cdr:relSizeAnchor xmlns:cdr="http://schemas.openxmlformats.org/drawingml/2006/chartDrawing">
    <cdr:from>
      <cdr:x>0.33186</cdr:x>
      <cdr:y>0.12266</cdr:y>
    </cdr:from>
    <cdr:to>
      <cdr:x>0.38495</cdr:x>
      <cdr:y>0.184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700300" y="576064"/>
          <a:ext cx="4319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7%</a:t>
          </a:r>
        </a:p>
      </cdr:txBody>
    </cdr:sp>
  </cdr:relSizeAnchor>
  <cdr:relSizeAnchor xmlns:cdr="http://schemas.openxmlformats.org/drawingml/2006/chartDrawing">
    <cdr:from>
      <cdr:x>0.05752</cdr:x>
      <cdr:y>0.85864</cdr:y>
    </cdr:from>
    <cdr:to>
      <cdr:x>0.11062</cdr:x>
      <cdr:y>0.92732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8052" y="4032448"/>
          <a:ext cx="432074" cy="3225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47%</a:t>
          </a:r>
        </a:p>
      </cdr:txBody>
    </cdr:sp>
  </cdr:relSizeAnchor>
  <cdr:relSizeAnchor xmlns:cdr="http://schemas.openxmlformats.org/drawingml/2006/chartDrawing">
    <cdr:from>
      <cdr:x>0.10177</cdr:x>
      <cdr:y>0.21466</cdr:y>
    </cdr:from>
    <cdr:to>
      <cdr:x>0.14602</cdr:x>
      <cdr:y>0.27599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28092" y="1008112"/>
          <a:ext cx="360057" cy="288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4%</a:t>
          </a:r>
        </a:p>
      </cdr:txBody>
    </cdr:sp>
  </cdr:relSizeAnchor>
  <cdr:relSizeAnchor xmlns:cdr="http://schemas.openxmlformats.org/drawingml/2006/chartDrawing">
    <cdr:from>
      <cdr:x>0.16372</cdr:x>
      <cdr:y>0.138</cdr:y>
    </cdr:from>
    <cdr:to>
      <cdr:x>0.20797</cdr:x>
      <cdr:y>0.21467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332148" y="648072"/>
          <a:ext cx="360058" cy="360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5%</a:t>
          </a:r>
        </a:p>
      </cdr:txBody>
    </cdr:sp>
  </cdr:relSizeAnchor>
  <cdr:relSizeAnchor xmlns:cdr="http://schemas.openxmlformats.org/drawingml/2006/chartDrawing">
    <cdr:from>
      <cdr:x>0.26106</cdr:x>
      <cdr:y>0.10733</cdr:y>
    </cdr:from>
    <cdr:to>
      <cdr:x>0.30531</cdr:x>
      <cdr:y>0.16866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124236" y="504056"/>
          <a:ext cx="360059" cy="288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2%</a:t>
          </a:r>
        </a:p>
      </cdr:txBody>
    </cdr:sp>
  </cdr:relSizeAnchor>
  <cdr:relSizeAnchor xmlns:cdr="http://schemas.openxmlformats.org/drawingml/2006/chartDrawing">
    <cdr:from>
      <cdr:x>0.23451</cdr:x>
      <cdr:y>0.12266</cdr:y>
    </cdr:from>
    <cdr:to>
      <cdr:x>0.26991</cdr:x>
      <cdr:y>0.18399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908212" y="576064"/>
          <a:ext cx="288046" cy="288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1%</a:t>
          </a:r>
        </a:p>
      </cdr:txBody>
    </cdr:sp>
  </cdr:relSizeAnchor>
  <cdr:relSizeAnchor xmlns:cdr="http://schemas.openxmlformats.org/drawingml/2006/chartDrawing">
    <cdr:from>
      <cdr:x>0.19912</cdr:x>
      <cdr:y>0.06133</cdr:y>
    </cdr:from>
    <cdr:to>
      <cdr:x>0.24337</cdr:x>
      <cdr:y>0.12266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620180" y="288032"/>
          <a:ext cx="360077" cy="288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1%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0.74093</cdr:x>
      <cdr:y>0.2835</cdr:y>
    </cdr:from>
    <cdr:to>
      <cdr:x>0.89093</cdr:x>
      <cdr:y>0.5085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4516683" y="1152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0.73236</cdr:x>
      <cdr:y>0.14175</cdr:y>
    </cdr:from>
    <cdr:to>
      <cdr:x>0.98042</cdr:x>
      <cdr:y>0.37209</cdr:y>
    </cdr:to>
    <cdr:grpSp>
      <cdr:nvGrpSpPr>
        <cdr:cNvPr id="38" name="Группа 37">
          <a:extLst xmlns:a="http://schemas.openxmlformats.org/drawingml/2006/main">
            <a:ext uri="{FF2B5EF4-FFF2-40B4-BE49-F238E27FC236}">
              <a16:creationId xmlns="" xmlns:a16="http://schemas.microsoft.com/office/drawing/2014/main" id="{CA0F84F8-96C0-4663-8C5E-DE4CBE3768E9}"/>
            </a:ext>
          </a:extLst>
        </cdr:cNvPr>
        <cdr:cNvGrpSpPr/>
      </cdr:nvGrpSpPr>
      <cdr:grpSpPr>
        <a:xfrm xmlns:a="http://schemas.openxmlformats.org/drawingml/2006/main">
          <a:off x="5220842" y="538599"/>
          <a:ext cx="1768368" cy="875210"/>
          <a:chOff x="4464496" y="576064"/>
          <a:chExt cx="1512169" cy="936104"/>
        </a:xfrm>
      </cdr:grpSpPr>
      <cdr:cxnSp macro="">
        <cdr:nvCxnSpPr>
          <cdr:cNvPr id="16" name="Прямая соединительная линия 15">
            <a:extLst xmlns:a="http://schemas.openxmlformats.org/drawingml/2006/main">
              <a:ext uri="{FF2B5EF4-FFF2-40B4-BE49-F238E27FC236}">
                <a16:creationId xmlns="" xmlns:a16="http://schemas.microsoft.com/office/drawing/2014/main" id="{A5E05110-283E-474D-ADDD-73680FB49DE8}"/>
              </a:ext>
            </a:extLst>
          </cdr:cNvPr>
          <cdr:cNvCxnSpPr/>
        </cdr:nvCxnSpPr>
        <cdr:spPr>
          <a:xfrm xmlns:a="http://schemas.openxmlformats.org/drawingml/2006/main" flipV="1">
            <a:off x="4464496" y="1152128"/>
            <a:ext cx="216024" cy="324036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22" name="TextBox 21"/>
          <cdr:cNvSpPr txBox="1"/>
        </cdr:nvSpPr>
        <cdr:spPr>
          <a:xfrm xmlns:a="http://schemas.openxmlformats.org/drawingml/2006/main">
            <a:off x="4608512" y="576064"/>
            <a:ext cx="1368153" cy="93610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ru-RU" sz="1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</a:t>
            </a:r>
          </a:p>
          <a:p xmlns:a="http://schemas.openxmlformats.org/drawingml/2006/main">
            <a:r>
              <a:rPr lang="ru-RU" sz="1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</a:p>
          <a:p xmlns:a="http://schemas.openxmlformats.org/drawingml/2006/main">
            <a:r>
              <a:rPr lang="ru-RU" sz="1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3 689 886,3 </a:t>
            </a:r>
            <a:r>
              <a:rPr lang="ru-RU" sz="1100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 xmlns:a="http://schemas.openxmlformats.org/drawingml/2006/main">
            <a:r>
              <a:rPr lang="ru-RU" sz="11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(90,1</a:t>
            </a:r>
            <a:r>
              <a:rPr lang="ru-RU" sz="1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</cdr:txBody>
      </cdr:sp>
    </cdr:grpSp>
  </cdr:relSizeAnchor>
  <cdr:relSizeAnchor xmlns:cdr="http://schemas.openxmlformats.org/drawingml/2006/chartDrawing">
    <cdr:from>
      <cdr:x>0.46465</cdr:x>
      <cdr:y>0.16546</cdr:y>
    </cdr:from>
    <cdr:to>
      <cdr:x>0.67703</cdr:x>
      <cdr:y>0.41351</cdr:y>
    </cdr:to>
    <cdr:grpSp>
      <cdr:nvGrpSpPr>
        <cdr:cNvPr id="33" name="Группа 32">
          <a:extLst xmlns:a="http://schemas.openxmlformats.org/drawingml/2006/main">
            <a:ext uri="{FF2B5EF4-FFF2-40B4-BE49-F238E27FC236}">
              <a16:creationId xmlns="" xmlns:a16="http://schemas.microsoft.com/office/drawing/2014/main" id="{3F66A52D-4646-4563-A491-96364F0BF98E}"/>
            </a:ext>
          </a:extLst>
        </cdr:cNvPr>
        <cdr:cNvGrpSpPr/>
      </cdr:nvGrpSpPr>
      <cdr:grpSpPr>
        <a:xfrm xmlns:a="http://schemas.openxmlformats.org/drawingml/2006/main">
          <a:off x="3312393" y="628689"/>
          <a:ext cx="1514013" cy="942501"/>
          <a:chOff x="2736304" y="720080"/>
          <a:chExt cx="1294668" cy="1008112"/>
        </a:xfrm>
      </cdr:grpSpPr>
      <cdr:cxnSp macro="">
        <cdr:nvCxnSpPr>
          <cdr:cNvPr id="24" name="Прямая соединительная линия 23">
            <a:extLst xmlns:a="http://schemas.openxmlformats.org/drawingml/2006/main">
              <a:ext uri="{FF2B5EF4-FFF2-40B4-BE49-F238E27FC236}">
                <a16:creationId xmlns="" xmlns:a16="http://schemas.microsoft.com/office/drawing/2014/main" id="{BB2F13A9-EB0A-475C-A9AC-A19BB0D137D7}"/>
              </a:ext>
            </a:extLst>
          </cdr:cNvPr>
          <cdr:cNvCxnSpPr/>
        </cdr:nvCxnSpPr>
        <cdr:spPr>
          <a:xfrm xmlns:a="http://schemas.openxmlformats.org/drawingml/2006/main" flipH="1" flipV="1">
            <a:off x="3292547" y="1368152"/>
            <a:ext cx="144016" cy="360040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accent3"/>
          </a:lnRef>
          <a:fillRef xmlns:a="http://schemas.openxmlformats.org/drawingml/2006/main" idx="0">
            <a:schemeClr val="accent3"/>
          </a:fillRef>
          <a:effectRef xmlns:a="http://schemas.openxmlformats.org/drawingml/2006/main" idx="0">
            <a:schemeClr val="accent3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28" name="TextBox 27"/>
          <cdr:cNvSpPr txBox="1"/>
        </cdr:nvSpPr>
        <cdr:spPr>
          <a:xfrm xmlns:a="http://schemas.openxmlformats.org/drawingml/2006/main">
            <a:off x="2736304" y="720080"/>
            <a:ext cx="1294668" cy="9144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ru-RU" sz="1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Непрограммные </a:t>
            </a:r>
          </a:p>
          <a:p xmlns:a="http://schemas.openxmlformats.org/drawingml/2006/main">
            <a:r>
              <a:rPr lang="ru-RU" sz="1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 xmlns:a="http://schemas.openxmlformats.org/drawingml/2006/main">
            <a:r>
              <a:rPr lang="ru-RU" sz="11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400 917,5 </a:t>
            </a:r>
            <a:r>
              <a:rPr lang="ru-RU" sz="11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 xmlns:a="http://schemas.openxmlformats.org/drawingml/2006/main">
            <a:r>
              <a:rPr lang="ru-RU" sz="11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,9</a:t>
            </a:r>
            <a:r>
              <a:rPr lang="ru-RU" sz="1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0.83301</cdr:x>
      <cdr:y>0.81145</cdr:y>
    </cdr:from>
    <cdr:to>
      <cdr:x>1</cdr:x>
      <cdr:y>1</cdr:y>
    </cdr:to>
    <cdr:sp macro="" textlink="">
      <cdr:nvSpPr>
        <cdr:cNvPr id="16" name="Овал 15"/>
        <cdr:cNvSpPr/>
      </cdr:nvSpPr>
      <cdr:spPr>
        <a:xfrm xmlns:a="http://schemas.openxmlformats.org/drawingml/2006/main">
          <a:off x="7380311" y="3160644"/>
          <a:ext cx="1479509" cy="734401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900" dirty="0"/>
            <a:t>Муниципальный долг</a:t>
          </a:r>
          <a:r>
            <a:rPr lang="en-US" sz="900" dirty="0"/>
            <a:t>, </a:t>
          </a:r>
          <a:r>
            <a:rPr lang="ru-RU" sz="900" dirty="0"/>
            <a:t>тыс.руб</a:t>
          </a:r>
          <a:r>
            <a:rPr lang="ru-RU" sz="1100" dirty="0"/>
            <a:t>.</a:t>
          </a:r>
        </a:p>
      </cdr:txBody>
    </cdr:sp>
  </cdr:relSizeAnchor>
  <cdr:relSizeAnchor xmlns:cdr="http://schemas.openxmlformats.org/drawingml/2006/chartDrawing">
    <cdr:from>
      <cdr:x>0.17219</cdr:x>
      <cdr:y>0.90587</cdr:y>
    </cdr:from>
    <cdr:to>
      <cdr:x>0.83885</cdr:x>
      <cdr:y>1</cdr:y>
    </cdr:to>
    <cdr:sp macro="" textlink="">
      <cdr:nvSpPr>
        <cdr:cNvPr id="19" name="Стрелка вправо 18"/>
        <cdr:cNvSpPr/>
      </cdr:nvSpPr>
      <cdr:spPr>
        <a:xfrm xmlns:a="http://schemas.openxmlformats.org/drawingml/2006/main">
          <a:off x="1525541" y="3528392"/>
          <a:ext cx="5906489" cy="366653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tIns="0"/>
        <a:lstStyle xmlns:a="http://schemas.openxmlformats.org/drawingml/2006/main"/>
        <a:p xmlns:a="http://schemas.openxmlformats.org/drawingml/2006/main">
          <a:r>
            <a:rPr lang="ru-RU" sz="900" b="1" dirty="0"/>
            <a:t> </a:t>
          </a:r>
          <a:r>
            <a:rPr lang="ru-RU" sz="900" b="1" dirty="0" smtClean="0"/>
            <a:t>      1 024 990,00     </a:t>
          </a:r>
          <a:r>
            <a:rPr lang="en-US" sz="900" b="1" dirty="0" smtClean="0"/>
            <a:t>        </a:t>
          </a:r>
          <a:r>
            <a:rPr lang="ru-RU" sz="900" b="1" dirty="0" smtClean="0"/>
            <a:t> </a:t>
          </a:r>
          <a:r>
            <a:rPr lang="en-US" sz="900" b="1" dirty="0" smtClean="0"/>
            <a:t>  </a:t>
          </a:r>
          <a:r>
            <a:rPr lang="ru-RU" sz="900" b="1" dirty="0" smtClean="0"/>
            <a:t>     993 285,50      </a:t>
          </a:r>
          <a:r>
            <a:rPr lang="en-US" sz="900" b="1" dirty="0" smtClean="0"/>
            <a:t>  </a:t>
          </a:r>
          <a:r>
            <a:rPr lang="ru-RU" sz="900" b="1" dirty="0" smtClean="0"/>
            <a:t>               993 285,50                           993 285,50                       993 285,50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0.20397</cdr:x>
      <cdr:y>0.62638</cdr:y>
    </cdr:from>
    <cdr:to>
      <cdr:x>0.24305</cdr:x>
      <cdr:y>0.91453</cdr:y>
    </cdr:to>
    <cdr:sp macro="" textlink="">
      <cdr:nvSpPr>
        <cdr:cNvPr id="11" name="TextBox 4"/>
        <cdr:cNvSpPr txBox="1"/>
      </cdr:nvSpPr>
      <cdr:spPr>
        <a:xfrm xmlns:a="http://schemas.openxmlformats.org/drawingml/2006/main">
          <a:off x="1807158" y="2439796"/>
          <a:ext cx="346249" cy="11223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dirty="0"/>
            <a:t> 554 990,00</a:t>
          </a:r>
        </a:p>
      </cdr:txBody>
    </cdr:sp>
  </cdr:relSizeAnchor>
  <cdr:relSizeAnchor xmlns:cdr="http://schemas.openxmlformats.org/drawingml/2006/chartDrawing">
    <cdr:from>
      <cdr:x>0.51781</cdr:x>
      <cdr:y>0.36974</cdr:y>
    </cdr:from>
    <cdr:to>
      <cdr:x>0.55429</cdr:x>
      <cdr:y>0.66032</cdr:y>
    </cdr:to>
    <cdr:sp macro="" textlink="">
      <cdr:nvSpPr>
        <cdr:cNvPr id="15" name="TextBox 4"/>
        <cdr:cNvSpPr txBox="1"/>
      </cdr:nvSpPr>
      <cdr:spPr>
        <a:xfrm xmlns:a="http://schemas.openxmlformats.org/drawingml/2006/main">
          <a:off x="4587727" y="1440160"/>
          <a:ext cx="323165" cy="11318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 </a:t>
          </a:r>
          <a:r>
            <a:rPr lang="ru-RU" sz="900" dirty="0">
              <a:solidFill>
                <a:schemeClr val="accent3">
                  <a:lumMod val="75000"/>
                </a:schemeClr>
              </a:solidFill>
            </a:rPr>
            <a:t>493 714,50</a:t>
          </a:r>
        </a:p>
      </cdr:txBody>
    </cdr:sp>
  </cdr:relSizeAnchor>
  <cdr:relSizeAnchor xmlns:cdr="http://schemas.openxmlformats.org/drawingml/2006/chartDrawing">
    <cdr:from>
      <cdr:x>0.6542</cdr:x>
      <cdr:y>0.56311</cdr:y>
    </cdr:from>
    <cdr:to>
      <cdr:x>0.69068</cdr:x>
      <cdr:y>0.91967</cdr:y>
    </cdr:to>
    <cdr:sp macro="" textlink="">
      <cdr:nvSpPr>
        <cdr:cNvPr id="18" name="TextBox 4"/>
        <cdr:cNvSpPr txBox="1"/>
      </cdr:nvSpPr>
      <cdr:spPr>
        <a:xfrm xmlns:a="http://schemas.openxmlformats.org/drawingml/2006/main">
          <a:off x="5796095" y="2193339"/>
          <a:ext cx="323165" cy="13888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 </a:t>
          </a:r>
          <a:r>
            <a:rPr lang="ru-RU" sz="900" dirty="0" smtClean="0"/>
            <a:t>590 309,00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0.79174</cdr:x>
      <cdr:y>0.6174</cdr:y>
    </cdr:from>
    <cdr:to>
      <cdr:x>0.82822</cdr:x>
      <cdr:y>0.91453</cdr:y>
    </cdr:to>
    <cdr:sp macro="" textlink="">
      <cdr:nvSpPr>
        <cdr:cNvPr id="21" name="TextBox 4"/>
        <cdr:cNvSpPr txBox="1"/>
      </cdr:nvSpPr>
      <cdr:spPr>
        <a:xfrm xmlns:a="http://schemas.openxmlformats.org/drawingml/2006/main">
          <a:off x="7014696" y="2404818"/>
          <a:ext cx="323165" cy="11573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 </a:t>
          </a:r>
          <a:r>
            <a:rPr lang="ru-RU" sz="900" dirty="0" smtClean="0"/>
            <a:t>614 003,50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0.17468</cdr:x>
      <cdr:y>0.01424</cdr:y>
    </cdr:from>
    <cdr:to>
      <cdr:x>0.92148</cdr:x>
      <cdr:y>0.10366</cdr:y>
    </cdr:to>
    <cdr:sp macro="" textlink="">
      <cdr:nvSpPr>
        <cdr:cNvPr id="22" name="Стрелка вправо 21"/>
        <cdr:cNvSpPr/>
      </cdr:nvSpPr>
      <cdr:spPr>
        <a:xfrm xmlns:a="http://schemas.openxmlformats.org/drawingml/2006/main">
          <a:off x="1547664" y="55446"/>
          <a:ext cx="6616457" cy="348303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tIns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 на 01.01.2021    </a:t>
          </a:r>
          <a:r>
            <a:rPr lang="en-US" sz="900" dirty="0"/>
            <a:t>    </a:t>
          </a:r>
          <a:r>
            <a:rPr lang="ru-RU" sz="900" dirty="0" smtClean="0"/>
            <a:t>         </a:t>
          </a:r>
          <a:r>
            <a:rPr lang="en-US" sz="900" dirty="0" smtClean="0"/>
            <a:t> </a:t>
          </a:r>
          <a:r>
            <a:rPr lang="ru-RU" sz="900" dirty="0"/>
            <a:t>на 01.01.2022                   </a:t>
          </a:r>
          <a:r>
            <a:rPr lang="ru-RU" sz="900" dirty="0" smtClean="0"/>
            <a:t>  </a:t>
          </a:r>
          <a:r>
            <a:rPr lang="en-US" sz="900" dirty="0" smtClean="0"/>
            <a:t> </a:t>
          </a:r>
          <a:r>
            <a:rPr lang="ru-RU" sz="900" dirty="0"/>
            <a:t>на 01.01.2023              </a:t>
          </a:r>
          <a:r>
            <a:rPr lang="ru-RU" sz="900" dirty="0" smtClean="0"/>
            <a:t>      </a:t>
          </a:r>
          <a:r>
            <a:rPr lang="en-US" sz="900" dirty="0" smtClean="0"/>
            <a:t> </a:t>
          </a:r>
          <a:r>
            <a:rPr lang="ru-RU" sz="900" dirty="0" smtClean="0"/>
            <a:t> </a:t>
          </a:r>
          <a:r>
            <a:rPr lang="ru-RU" sz="900" dirty="0"/>
            <a:t>на 01.01.2024      </a:t>
          </a:r>
          <a:r>
            <a:rPr lang="en-US" sz="900" dirty="0"/>
            <a:t> </a:t>
          </a:r>
          <a:r>
            <a:rPr lang="ru-RU" sz="900"/>
            <a:t>       </a:t>
          </a:r>
          <a:r>
            <a:rPr lang="ru-RU" sz="900" smtClean="0"/>
            <a:t>         на </a:t>
          </a:r>
          <a:r>
            <a:rPr lang="ru-RU" sz="900" dirty="0"/>
            <a:t>01.01.2025  </a:t>
          </a:r>
          <a:endParaRPr lang="ru-RU" dirty="0"/>
        </a:p>
      </cdr:txBody>
    </cdr:sp>
  </cdr:relSizeAnchor>
  <cdr:relSizeAnchor xmlns:cdr="http://schemas.openxmlformats.org/drawingml/2006/chartDrawing">
    <cdr:from>
      <cdr:x>0.61357</cdr:x>
      <cdr:y>0.63723</cdr:y>
    </cdr:from>
    <cdr:to>
      <cdr:x>0.65005</cdr:x>
      <cdr:y>0.91453</cdr:y>
    </cdr:to>
    <cdr:sp macro="" textlink="">
      <cdr:nvSpPr>
        <cdr:cNvPr id="13" name="TextBox 4"/>
        <cdr:cNvSpPr txBox="1"/>
      </cdr:nvSpPr>
      <cdr:spPr>
        <a:xfrm xmlns:a="http://schemas.openxmlformats.org/drawingml/2006/main">
          <a:off x="5436120" y="2482040"/>
          <a:ext cx="323165" cy="10800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 </a:t>
          </a:r>
          <a:r>
            <a:rPr lang="ru-RU" sz="900" dirty="0" smtClean="0">
              <a:solidFill>
                <a:schemeClr val="tx1"/>
              </a:solidFill>
            </a:rPr>
            <a:t>402 976,50</a:t>
          </a:r>
          <a:endParaRPr lang="ru-RU" sz="9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0.75173</cdr:x>
      <cdr:y>0.63504</cdr:y>
    </cdr:from>
    <cdr:to>
      <cdr:x>0.78821</cdr:x>
      <cdr:y>0.91234</cdr:y>
    </cdr:to>
    <cdr:sp macro="" textlink="">
      <cdr:nvSpPr>
        <cdr:cNvPr id="14" name="TextBox 4"/>
        <cdr:cNvSpPr txBox="1"/>
      </cdr:nvSpPr>
      <cdr:spPr>
        <a:xfrm xmlns:a="http://schemas.openxmlformats.org/drawingml/2006/main">
          <a:off x="6660193" y="2473509"/>
          <a:ext cx="323165" cy="10800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>
              <a:solidFill>
                <a:schemeClr val="tx1"/>
              </a:solidFill>
            </a:rPr>
            <a:t>379 282,00</a:t>
          </a:r>
          <a:endParaRPr lang="ru-RU" sz="9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0.51604</cdr:x>
      <cdr:y>0.71684</cdr:y>
    </cdr:from>
    <cdr:to>
      <cdr:x>0.55667</cdr:x>
      <cdr:y>0.91344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0" y="2792141"/>
          <a:ext cx="360040" cy="765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tx1"/>
              </a:solidFill>
            </a:rPr>
            <a:t>566 604,50</a:t>
          </a:r>
          <a:endParaRPr lang="ru-RU" sz="11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351" cy="496095"/>
          </a:xfrm>
          <a:prstGeom prst="rect">
            <a:avLst/>
          </a:prstGeom>
        </p:spPr>
        <p:txBody>
          <a:bodyPr vert="horz" lIns="91339" tIns="45670" rIns="91339" bIns="4567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9" y="1"/>
            <a:ext cx="2946351" cy="496095"/>
          </a:xfrm>
          <a:prstGeom prst="rect">
            <a:avLst/>
          </a:prstGeom>
        </p:spPr>
        <p:txBody>
          <a:bodyPr vert="horz" lIns="91339" tIns="45670" rIns="91339" bIns="45670" rtlCol="0"/>
          <a:lstStyle>
            <a:lvl1pPr algn="r">
              <a:defRPr sz="1200"/>
            </a:lvl1pPr>
          </a:lstStyle>
          <a:p>
            <a:fld id="{1A79E0F3-5088-4F7F-B76B-40386CF9BD14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9" tIns="45670" rIns="91339" bIns="4567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9" y="4715274"/>
            <a:ext cx="5437821" cy="4466432"/>
          </a:xfrm>
          <a:prstGeom prst="rect">
            <a:avLst/>
          </a:prstGeom>
        </p:spPr>
        <p:txBody>
          <a:bodyPr vert="horz" lIns="91339" tIns="45670" rIns="91339" bIns="4567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960"/>
            <a:ext cx="2946351" cy="496094"/>
          </a:xfrm>
          <a:prstGeom prst="rect">
            <a:avLst/>
          </a:prstGeom>
        </p:spPr>
        <p:txBody>
          <a:bodyPr vert="horz" lIns="91339" tIns="45670" rIns="91339" bIns="4567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9" y="9428960"/>
            <a:ext cx="2946351" cy="496094"/>
          </a:xfrm>
          <a:prstGeom prst="rect">
            <a:avLst/>
          </a:prstGeom>
        </p:spPr>
        <p:txBody>
          <a:bodyPr vert="horz" lIns="91339" tIns="45670" rIns="91339" bIns="45670" rtlCol="0" anchor="b"/>
          <a:lstStyle>
            <a:lvl1pPr algn="r">
              <a:defRPr sz="1200"/>
            </a:lvl1pPr>
          </a:lstStyle>
          <a:p>
            <a:fld id="{568FA17F-3F6F-4B35-85B9-24E9516F1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09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DFB94-5F3E-41DA-BF3B-2F05403686B3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456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7551" indent="-28751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0078" indent="-23001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0108" indent="-23001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0139" indent="-23001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0171" indent="-2300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0201" indent="-2300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0233" indent="-2300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0263" indent="-2300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A2FF0E0-BC02-456D-A853-6B769778A273}" type="slidenum">
              <a:rPr lang="ru-RU" altLang="ru-RU">
                <a:solidFill>
                  <a:prstClr val="black"/>
                </a:solidFill>
              </a:rPr>
              <a:pPr/>
              <a:t>54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77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476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58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170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519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163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08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13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273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93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4615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665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4500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65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776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091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72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98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902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073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8726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375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925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953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507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573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407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45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526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5833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054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7694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7341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662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0636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7095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2717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83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428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4859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3540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8715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4012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6160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671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1785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9689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1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6681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3948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0887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2253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3241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45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976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6023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36595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82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713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5308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075102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418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36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286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91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46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781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2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513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645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9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28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  <p:sldLayoutId id="2147484321" r:id="rId13"/>
    <p:sldLayoutId id="2147484322" r:id="rId14"/>
    <p:sldLayoutId id="2147484323" r:id="rId15"/>
    <p:sldLayoutId id="21474843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70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71" r:id="rId10"/>
    <p:sldLayoutId id="2147484372" r:id="rId11"/>
    <p:sldLayoutId id="2147484373" r:id="rId12"/>
    <p:sldLayoutId id="2147484374" r:id="rId13"/>
    <p:sldLayoutId id="2147484375" r:id="rId14"/>
    <p:sldLayoutId id="2147484376" r:id="rId15"/>
    <p:sldLayoutId id="2147484377" r:id="rId16"/>
    <p:sldLayoutId id="21474843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1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  <p:sldLayoutId id="2147484403" r:id="rId12"/>
    <p:sldLayoutId id="2147484404" r:id="rId13"/>
    <p:sldLayoutId id="2147484405" r:id="rId14"/>
    <p:sldLayoutId id="2147484406" r:id="rId15"/>
    <p:sldLayoutId id="21474844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27.12.2021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97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2.xml"/></Relationships>
</file>

<file path=ppt/slides/_rels/slide5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48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47.png"/><Relationship Id="rId4" Type="http://schemas.openxmlformats.org/officeDocument/2006/relationships/diagramData" Target="../diagrams/data2.xml"/><Relationship Id="rId9" Type="http://schemas.openxmlformats.org/officeDocument/2006/relationships/image" Target="../media/image46.png"/><Relationship Id="rId14" Type="http://schemas.openxmlformats.org/officeDocument/2006/relationships/image" Target="../media/image51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6098" y="299137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Финансовое управление администрации муниципального образования «Город Майкоп»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3626" y="1700808"/>
            <a:ext cx="8496944" cy="52014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ru-RU" sz="4800" b="1" spc="100" dirty="0">
                <a:ln w="18000">
                  <a:solidFill>
                    <a:srgbClr val="FFFF00"/>
                  </a:solidFill>
                  <a:prstDash val="solid"/>
                </a:ln>
                <a:solidFill>
                  <a:srgbClr val="FFFF00">
                    <a:alpha val="6000"/>
                  </a:srgb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</a:t>
            </a:r>
          </a:p>
          <a:p>
            <a:pPr algn="ctr"/>
            <a:r>
              <a:rPr lang="ru-RU" altLang="ru-RU" sz="1400" b="1" spc="50" dirty="0" smtClean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chemeClr val="accent5">
                      <a:lumMod val="60000"/>
                      <a:lumOff val="4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altLang="ru-RU" sz="1400" b="1" spc="50" dirty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chemeClr val="accent5">
                      <a:lumMod val="60000"/>
                      <a:lumOff val="4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Совета народных депутатов муниципального образования «Город Майкоп» </a:t>
            </a:r>
            <a:br>
              <a:rPr lang="ru-RU" altLang="ru-RU" sz="1400" b="1" spc="50" dirty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chemeClr val="accent5">
                      <a:lumMod val="60000"/>
                      <a:lumOff val="4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b="1" spc="50" dirty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chemeClr val="accent5">
                      <a:lumMod val="60000"/>
                      <a:lumOff val="4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  бюджете муниципального образования «Город Майкоп»</a:t>
            </a:r>
          </a:p>
          <a:p>
            <a:pPr algn="ctr"/>
            <a:r>
              <a:rPr lang="ru-RU" altLang="ru-RU" sz="1400" b="1" spc="50" dirty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chemeClr val="accent5">
                      <a:lumMod val="60000"/>
                      <a:lumOff val="4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2022 год и на плановый период 2023 и 2024 годов»</a:t>
            </a: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 Майкоп</a:t>
            </a:r>
          </a:p>
          <a:p>
            <a:pPr algn="ctr"/>
            <a:r>
              <a:rPr lang="ru-RU" sz="14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  <a:p>
            <a:pPr algn="ctr"/>
            <a:endParaRPr lang="ru-RU" b="1" spc="50" dirty="0">
              <a:ln w="11430">
                <a:solidFill>
                  <a:schemeClr val="bg2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09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1677" y="599014"/>
            <a:ext cx="760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чего складываются доходы бюджета?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475656" y="4437112"/>
            <a:ext cx="2246682" cy="1584175"/>
            <a:chOff x="1259632" y="1988841"/>
            <a:chExt cx="1794660" cy="172819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988841"/>
              <a:ext cx="1794660" cy="172819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39279" y="2567544"/>
              <a:ext cx="1035366" cy="570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</a:rPr>
                <a:t>Налоговые доходы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067944" y="4509121"/>
            <a:ext cx="2263514" cy="1584175"/>
            <a:chOff x="3209508" y="2141284"/>
            <a:chExt cx="1794540" cy="172807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508" y="2141284"/>
              <a:ext cx="1794540" cy="172807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530433" y="2719072"/>
              <a:ext cx="1152689" cy="805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</a:rPr>
                <a:t>Неналоговые</a:t>
              </a:r>
            </a:p>
            <a:p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</a:rPr>
                <a:t>доходы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588224" y="4513067"/>
            <a:ext cx="2309451" cy="1580229"/>
            <a:chOff x="5148064" y="2113626"/>
            <a:chExt cx="1728192" cy="158022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2113626"/>
              <a:ext cx="1728192" cy="158022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497565" y="2643652"/>
              <a:ext cx="11182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</a:rPr>
                <a:t>Безвозмездные поступления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60166" y="1138983"/>
            <a:ext cx="809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200" dirty="0">
                <a:solidFill>
                  <a:srgbClr val="31520A"/>
                </a:solidFill>
              </a:rPr>
              <a:t>.</a:t>
            </a:r>
          </a:p>
        </p:txBody>
      </p:sp>
      <p:sp>
        <p:nvSpPr>
          <p:cNvPr id="16" name="Штриховая стрелка вправо 15"/>
          <p:cNvSpPr/>
          <p:nvPr/>
        </p:nvSpPr>
        <p:spPr>
          <a:xfrm rot="16200000">
            <a:off x="2338685" y="3980207"/>
            <a:ext cx="631988" cy="249654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>
          <a:xfrm rot="16200000">
            <a:off x="4804341" y="4012949"/>
            <a:ext cx="631988" cy="249654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 rot="16200000">
            <a:off x="7387413" y="3978249"/>
            <a:ext cx="631988" cy="249654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660232" y="3076490"/>
            <a:ext cx="1925744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2022 год –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2 238 581,8</a:t>
            </a:r>
            <a:endParaRPr lang="ru-RU" sz="12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2023 год –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1 889 704,1</a:t>
            </a:r>
            <a:endParaRPr lang="ru-RU" sz="12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2024 год –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1 897 481,9</a:t>
            </a:r>
            <a:endParaRPr lang="ru-RU" sz="12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91680" y="3082668"/>
            <a:ext cx="1800200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2022 год – 1 653 018,0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2023 год – 1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735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049,0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2024 год – 1 823 275,0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11960" y="3082668"/>
            <a:ext cx="1683796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2022 год – 131 776,0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2023 год – 131 609,0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2024 год – 130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521,0</a:t>
            </a:r>
            <a:endParaRPr lang="ru-RU" sz="12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8992" y="1572263"/>
            <a:ext cx="3301240" cy="95410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Доходы бюджета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2022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год –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4 023 375,8</a:t>
            </a:r>
            <a:endParaRPr lang="ru-RU" sz="14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2023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год –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3 756 362,1</a:t>
            </a:r>
            <a:endParaRPr lang="ru-RU" sz="14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2024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год –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3 851 277,9</a:t>
            </a:r>
            <a:endParaRPr lang="ru-RU" sz="14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7" name="Выгнутая влево стрелка 26"/>
          <p:cNvSpPr/>
          <p:nvPr/>
        </p:nvSpPr>
        <p:spPr>
          <a:xfrm rot="10416113">
            <a:off x="6960322" y="1771294"/>
            <a:ext cx="731520" cy="1216152"/>
          </a:xfrm>
          <a:prstGeom prst="curvedRightArrow">
            <a:avLst/>
          </a:prstGeom>
          <a:solidFill>
            <a:srgbClr val="FFC000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 rot="10977186">
            <a:off x="2244136" y="1801760"/>
            <a:ext cx="731520" cy="1216152"/>
          </a:xfrm>
          <a:prstGeom prst="curvedLeftArrow">
            <a:avLst/>
          </a:prstGeom>
          <a:solidFill>
            <a:srgbClr val="FFC000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 rot="16200000">
            <a:off x="4878019" y="2548500"/>
            <a:ext cx="484632" cy="484632"/>
          </a:xfrm>
          <a:prstGeom prst="chevron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основных параметров бюджета муниципального образования «Город Майкоп»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0566" y="130941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91566" y="3282212"/>
            <a:ext cx="280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46238" y="5016470"/>
            <a:ext cx="316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</a:t>
            </a:r>
          </a:p>
        </p:txBody>
      </p:sp>
      <p:grpSp>
        <p:nvGrpSpPr>
          <p:cNvPr id="126" name="Группа 125"/>
          <p:cNvGrpSpPr/>
          <p:nvPr/>
        </p:nvGrpSpPr>
        <p:grpSpPr>
          <a:xfrm>
            <a:off x="1471277" y="2030121"/>
            <a:ext cx="6667380" cy="750806"/>
            <a:chOff x="1536888" y="1618114"/>
            <a:chExt cx="6667380" cy="750806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0" name="Группа 19"/>
            <p:cNvGrpSpPr/>
            <p:nvPr/>
          </p:nvGrpSpPr>
          <p:grpSpPr>
            <a:xfrm>
              <a:off x="1577827" y="1886842"/>
              <a:ext cx="6626441" cy="482078"/>
              <a:chOff x="1331640" y="2132856"/>
              <a:chExt cx="6480720" cy="502855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1331640" y="2132856"/>
                <a:ext cx="792088" cy="502855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</a:rPr>
                  <a:t>2020 г. (факт)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</a:rPr>
                  <a:t>4 109 276</a:t>
                </a:r>
              </a:p>
              <a:p>
                <a:pPr algn="ctr"/>
                <a:endParaRPr lang="ru-RU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606568" y="2132858"/>
                <a:ext cx="885311" cy="5028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2021 г.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(план)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5 077 048,8</a:t>
                </a: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4139952" y="2132858"/>
                <a:ext cx="792088" cy="5028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2022 г.</a:t>
                </a:r>
              </a:p>
              <a:p>
                <a:pPr algn="ctr"/>
                <a:r>
                  <a:rPr lang="ru-RU" sz="9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прогноз</a:t>
                </a:r>
                <a:r>
                  <a:rPr lang="ru-RU" sz="9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)</a:t>
                </a:r>
              </a:p>
              <a:p>
                <a:pPr algn="ctr"/>
                <a:r>
                  <a:rPr lang="ru-RU" sz="9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4 023 375,8</a:t>
                </a:r>
                <a:endParaRPr lang="ru-RU" sz="9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5521353" y="2132858"/>
                <a:ext cx="1016780" cy="5028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2023 г.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(прогноз)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3 756 362,1</a:t>
                </a:r>
                <a:endParaRPr lang="ru-RU" sz="10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6946353" y="2132858"/>
                <a:ext cx="866007" cy="5028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2024 г. (прогноз)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3 851 277,9</a:t>
                </a:r>
                <a:endParaRPr lang="ru-RU" sz="10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536888" y="1618114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937083" y="1629594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00118" y="1626473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04603" y="1630715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30965" y="1633839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2399208" y="1750278"/>
              <a:ext cx="545342" cy="419809"/>
              <a:chOff x="2399208" y="1750278"/>
              <a:chExt cx="545342" cy="419809"/>
            </a:xfrm>
          </p:grpSpPr>
          <p:cxnSp>
            <p:nvCxnSpPr>
              <p:cNvPr id="8" name="Прямая со стрелкой 7"/>
              <p:cNvCxnSpPr/>
              <p:nvPr/>
            </p:nvCxnSpPr>
            <p:spPr>
              <a:xfrm flipV="1">
                <a:off x="2533597" y="1988840"/>
                <a:ext cx="310211" cy="18124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 rot="19883891">
                <a:off x="2399208" y="1750278"/>
                <a:ext cx="545342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23,6%</a:t>
                </a: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3854733" y="1798187"/>
              <a:ext cx="545342" cy="426718"/>
              <a:chOff x="3854733" y="1798187"/>
              <a:chExt cx="545342" cy="426718"/>
            </a:xfrm>
          </p:grpSpPr>
          <p:cxnSp>
            <p:nvCxnSpPr>
              <p:cNvPr id="62" name="Прямая со стрелкой 61"/>
              <p:cNvCxnSpPr/>
              <p:nvPr/>
            </p:nvCxnSpPr>
            <p:spPr>
              <a:xfrm>
                <a:off x="3941704" y="1994367"/>
                <a:ext cx="392627" cy="2305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 rot="1833972">
                <a:off x="3854733" y="1798187"/>
                <a:ext cx="545342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20,8%</a:t>
                </a:r>
                <a:endPara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5327126" y="1781359"/>
              <a:ext cx="474810" cy="443546"/>
              <a:chOff x="5327126" y="1781359"/>
              <a:chExt cx="474810" cy="443546"/>
            </a:xfrm>
          </p:grpSpPr>
          <p:cxnSp>
            <p:nvCxnSpPr>
              <p:cNvPr id="63" name="Прямая со стрелкой 62"/>
              <p:cNvCxnSpPr/>
              <p:nvPr/>
            </p:nvCxnSpPr>
            <p:spPr>
              <a:xfrm>
                <a:off x="5410693" y="2030121"/>
                <a:ext cx="318204" cy="1947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 rot="1064484">
                <a:off x="5327126" y="1781359"/>
                <a:ext cx="474810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6,6%</a:t>
                </a:r>
                <a:endPara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6889296" y="1851690"/>
              <a:ext cx="474810" cy="373215"/>
              <a:chOff x="6889296" y="1851690"/>
              <a:chExt cx="474810" cy="373215"/>
            </a:xfrm>
          </p:grpSpPr>
          <p:cxnSp>
            <p:nvCxnSpPr>
              <p:cNvPr id="64" name="Прямая со стрелкой 63"/>
              <p:cNvCxnSpPr/>
              <p:nvPr/>
            </p:nvCxnSpPr>
            <p:spPr>
              <a:xfrm flipV="1">
                <a:off x="6960673" y="2115270"/>
                <a:ext cx="310211" cy="1096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 rot="20565734">
                <a:off x="6889296" y="1851690"/>
                <a:ext cx="474810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2,5%</a:t>
                </a:r>
                <a:endPara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1" name="Группа 130"/>
          <p:cNvGrpSpPr/>
          <p:nvPr/>
        </p:nvGrpSpPr>
        <p:grpSpPr>
          <a:xfrm>
            <a:off x="1491189" y="3573016"/>
            <a:ext cx="6721898" cy="863009"/>
            <a:chOff x="1519186" y="2865480"/>
            <a:chExt cx="6721898" cy="863009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Группа 23"/>
            <p:cNvGrpSpPr/>
            <p:nvPr/>
          </p:nvGrpSpPr>
          <p:grpSpPr>
            <a:xfrm>
              <a:off x="1519186" y="3122496"/>
              <a:ext cx="6721898" cy="605993"/>
              <a:chOff x="1238283" y="2132855"/>
              <a:chExt cx="6574077" cy="632110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1238283" y="2132855"/>
                <a:ext cx="885443" cy="632110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</a:rPr>
                  <a:t>2020 г. (факт)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</a:rPr>
                  <a:t>1 397 599,6</a:t>
                </a:r>
              </a:p>
              <a:p>
                <a:pPr algn="ctr"/>
                <a:endParaRPr lang="ru-RU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606436" y="2132858"/>
                <a:ext cx="885444" cy="63210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2021 г.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(план)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1 512 680,0</a:t>
                </a: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4139952" y="2132858"/>
                <a:ext cx="792088" cy="63210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2022 г.</a:t>
                </a:r>
              </a:p>
              <a:p>
                <a:pPr algn="ctr"/>
                <a:r>
                  <a:rPr lang="ru-RU" sz="9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прогноз</a:t>
                </a:r>
                <a:r>
                  <a:rPr lang="ru-RU" sz="9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)</a:t>
                </a:r>
              </a:p>
              <a:p>
                <a:pPr algn="ctr"/>
                <a:r>
                  <a:rPr lang="ru-RU" sz="9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1 653 018,0</a:t>
                </a: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520799" y="2132858"/>
                <a:ext cx="887405" cy="63210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2023г.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(прогноз)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1 </a:t>
                </a:r>
                <a:r>
                  <a:rPr lang="ru-RU" sz="10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735 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049,0</a:t>
                </a: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6928262" y="2132858"/>
                <a:ext cx="884098" cy="63210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2024 г. (прогноз)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1 823 275,0</a:t>
                </a: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2992032" y="2865480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35831" y="2876669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945280" y="2866193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376630" y="2869641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2427787" y="3019836"/>
              <a:ext cx="452368" cy="337156"/>
              <a:chOff x="2427787" y="3019836"/>
              <a:chExt cx="452368" cy="337156"/>
            </a:xfrm>
          </p:grpSpPr>
          <p:cxnSp>
            <p:nvCxnSpPr>
              <p:cNvPr id="68" name="Прямая со стрелкой 67"/>
              <p:cNvCxnSpPr/>
              <p:nvPr/>
            </p:nvCxnSpPr>
            <p:spPr>
              <a:xfrm flipV="1">
                <a:off x="2533597" y="3221352"/>
                <a:ext cx="310211" cy="1356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 rot="20278696">
                <a:off x="2427787" y="3019836"/>
                <a:ext cx="452368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8,2%</a:t>
                </a:r>
              </a:p>
            </p:txBody>
          </p:sp>
        </p:grpSp>
        <p:grpSp>
          <p:nvGrpSpPr>
            <p:cNvPr id="78" name="Группа 77"/>
            <p:cNvGrpSpPr/>
            <p:nvPr/>
          </p:nvGrpSpPr>
          <p:grpSpPr>
            <a:xfrm>
              <a:off x="3945764" y="3098360"/>
              <a:ext cx="452368" cy="415192"/>
              <a:chOff x="3945764" y="3098360"/>
              <a:chExt cx="452368" cy="415192"/>
            </a:xfrm>
          </p:grpSpPr>
          <p:cxnSp>
            <p:nvCxnSpPr>
              <p:cNvPr id="69" name="Прямая со стрелкой 68"/>
              <p:cNvCxnSpPr/>
              <p:nvPr/>
            </p:nvCxnSpPr>
            <p:spPr>
              <a:xfrm flipV="1">
                <a:off x="3991880" y="3421324"/>
                <a:ext cx="304837" cy="922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 rot="20211752">
                <a:off x="3945764" y="3098360"/>
                <a:ext cx="452368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9,3%</a:t>
                </a:r>
              </a:p>
            </p:txBody>
          </p:sp>
        </p:grpSp>
        <p:grpSp>
          <p:nvGrpSpPr>
            <p:cNvPr id="79" name="Группа 78"/>
            <p:cNvGrpSpPr/>
            <p:nvPr/>
          </p:nvGrpSpPr>
          <p:grpSpPr>
            <a:xfrm>
              <a:off x="5361131" y="3052321"/>
              <a:ext cx="452368" cy="378398"/>
              <a:chOff x="5361131" y="3052321"/>
              <a:chExt cx="452368" cy="378398"/>
            </a:xfrm>
          </p:grpSpPr>
          <p:cxnSp>
            <p:nvCxnSpPr>
              <p:cNvPr id="70" name="Прямая со стрелкой 69"/>
              <p:cNvCxnSpPr/>
              <p:nvPr/>
            </p:nvCxnSpPr>
            <p:spPr>
              <a:xfrm flipV="1">
                <a:off x="5476643" y="3295079"/>
                <a:ext cx="310211" cy="1356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 rot="20278696">
                <a:off x="5361131" y="3052321"/>
                <a:ext cx="452368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5,0%</a:t>
                </a:r>
                <a:endParaRPr lang="ru-RU" sz="10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0" name="Группа 79"/>
            <p:cNvGrpSpPr/>
            <p:nvPr/>
          </p:nvGrpSpPr>
          <p:grpSpPr>
            <a:xfrm>
              <a:off x="6888888" y="3023420"/>
              <a:ext cx="452368" cy="407299"/>
              <a:chOff x="6888888" y="3023420"/>
              <a:chExt cx="452368" cy="407299"/>
            </a:xfrm>
          </p:grpSpPr>
          <p:cxnSp>
            <p:nvCxnSpPr>
              <p:cNvPr id="71" name="Прямая со стрелкой 70"/>
              <p:cNvCxnSpPr/>
              <p:nvPr/>
            </p:nvCxnSpPr>
            <p:spPr>
              <a:xfrm flipV="1">
                <a:off x="6931828" y="3295079"/>
                <a:ext cx="310211" cy="1356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 rot="20278696">
                <a:off x="6888888" y="3023420"/>
                <a:ext cx="452368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5,1%</a:t>
                </a:r>
                <a:endParaRPr lang="ru-RU" sz="10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2" name="Группа 131"/>
          <p:cNvGrpSpPr/>
          <p:nvPr/>
        </p:nvGrpSpPr>
        <p:grpSpPr>
          <a:xfrm>
            <a:off x="1491189" y="5494950"/>
            <a:ext cx="6626441" cy="742364"/>
            <a:chOff x="1614641" y="4374069"/>
            <a:chExt cx="6626441" cy="742364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6" name="TextBox 55"/>
            <p:cNvSpPr txBox="1"/>
            <p:nvPr/>
          </p:nvSpPr>
          <p:spPr>
            <a:xfrm>
              <a:off x="7432560" y="4374069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5" name="Группа 124"/>
            <p:cNvGrpSpPr/>
            <p:nvPr/>
          </p:nvGrpSpPr>
          <p:grpSpPr>
            <a:xfrm>
              <a:off x="1614641" y="4450810"/>
              <a:ext cx="6626441" cy="665623"/>
              <a:chOff x="1614641" y="4450810"/>
              <a:chExt cx="6626441" cy="665623"/>
            </a:xfrm>
          </p:grpSpPr>
          <p:grpSp>
            <p:nvGrpSpPr>
              <p:cNvPr id="30" name="Группа 29"/>
              <p:cNvGrpSpPr/>
              <p:nvPr/>
            </p:nvGrpSpPr>
            <p:grpSpPr>
              <a:xfrm>
                <a:off x="1614641" y="4625430"/>
                <a:ext cx="6626441" cy="491003"/>
                <a:chOff x="1331640" y="2132856"/>
                <a:chExt cx="6480720" cy="512164"/>
              </a:xfrm>
            </p:grpSpPr>
            <p:sp>
              <p:nvSpPr>
                <p:cNvPr id="31" name="Прямоугольник 30"/>
                <p:cNvSpPr/>
                <p:nvPr/>
              </p:nvSpPr>
              <p:spPr>
                <a:xfrm>
                  <a:off x="1331640" y="2132856"/>
                  <a:ext cx="792088" cy="512164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</a:rPr>
                    <a:t>2020 г. (факт)</a:t>
                  </a:r>
                </a:p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</a:rPr>
                    <a:t>132 850,2</a:t>
                  </a:r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>
                  <a:off x="2699792" y="2132858"/>
                  <a:ext cx="792088" cy="512162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2021 г.</a:t>
                  </a:r>
                </a:p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(план)</a:t>
                  </a:r>
                </a:p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130 669,6</a:t>
                  </a:r>
                </a:p>
              </p:txBody>
            </p:sp>
            <p:sp>
              <p:nvSpPr>
                <p:cNvPr id="33" name="Прямоугольник 32"/>
                <p:cNvSpPr/>
                <p:nvPr/>
              </p:nvSpPr>
              <p:spPr>
                <a:xfrm>
                  <a:off x="4139952" y="2132858"/>
                  <a:ext cx="792088" cy="512162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2022 г.</a:t>
                  </a:r>
                </a:p>
                <a:p>
                  <a:pPr algn="ctr"/>
                  <a:r>
                    <a:rPr lang="ru-RU" sz="9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(</a:t>
                  </a:r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прогноз</a:t>
                  </a:r>
                  <a:r>
                    <a:rPr lang="ru-RU" sz="9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)</a:t>
                  </a:r>
                </a:p>
                <a:p>
                  <a:pPr algn="ctr"/>
                  <a:r>
                    <a:rPr lang="ru-RU" sz="9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131 776,0</a:t>
                  </a:r>
                </a:p>
              </p:txBody>
            </p:sp>
            <p:sp>
              <p:nvSpPr>
                <p:cNvPr id="34" name="Прямоугольник 33"/>
                <p:cNvSpPr/>
                <p:nvPr/>
              </p:nvSpPr>
              <p:spPr>
                <a:xfrm>
                  <a:off x="5616116" y="2132857"/>
                  <a:ext cx="792089" cy="512162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2023 г.</a:t>
                  </a:r>
                </a:p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(прогноз)</a:t>
                  </a:r>
                </a:p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131 609,0</a:t>
                  </a:r>
                </a:p>
              </p:txBody>
            </p:sp>
            <p:sp>
              <p:nvSpPr>
                <p:cNvPr id="35" name="Прямоугольник 34"/>
                <p:cNvSpPr/>
                <p:nvPr/>
              </p:nvSpPr>
              <p:spPr>
                <a:xfrm>
                  <a:off x="6966918" y="2132857"/>
                  <a:ext cx="845442" cy="512162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2024 г. (прогноз)</a:t>
                  </a:r>
                </a:p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130 521,0</a:t>
                  </a:r>
                </a:p>
              </p:txBody>
            </p:sp>
          </p:grpSp>
          <p:grpSp>
            <p:nvGrpSpPr>
              <p:cNvPr id="104" name="Группа 103"/>
              <p:cNvGrpSpPr/>
              <p:nvPr/>
            </p:nvGrpSpPr>
            <p:grpSpPr>
              <a:xfrm>
                <a:off x="2483180" y="4542381"/>
                <a:ext cx="452964" cy="346115"/>
                <a:chOff x="2483180" y="4542381"/>
                <a:chExt cx="452964" cy="346115"/>
              </a:xfrm>
            </p:grpSpPr>
            <p:cxnSp>
              <p:nvCxnSpPr>
                <p:cNvPr id="82" name="Прямая со стрелкой 81"/>
                <p:cNvCxnSpPr/>
                <p:nvPr/>
              </p:nvCxnSpPr>
              <p:spPr>
                <a:xfrm>
                  <a:off x="2483180" y="4746705"/>
                  <a:ext cx="377442" cy="14179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</p:cxnSp>
            <p:sp>
              <p:nvSpPr>
                <p:cNvPr id="108" name="TextBox 107"/>
                <p:cNvSpPr txBox="1"/>
                <p:nvPr/>
              </p:nvSpPr>
              <p:spPr>
                <a:xfrm rot="1224591">
                  <a:off x="2483776" y="4542381"/>
                  <a:ext cx="452368" cy="24622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softEdge rad="3175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1,6%</a:t>
                  </a:r>
                </a:p>
              </p:txBody>
            </p:sp>
          </p:grpSp>
          <p:grpSp>
            <p:nvGrpSpPr>
              <p:cNvPr id="105" name="Группа 104"/>
              <p:cNvGrpSpPr/>
              <p:nvPr/>
            </p:nvGrpSpPr>
            <p:grpSpPr>
              <a:xfrm>
                <a:off x="3898783" y="4450810"/>
                <a:ext cx="452368" cy="419209"/>
                <a:chOff x="3898783" y="4450810"/>
                <a:chExt cx="452368" cy="419209"/>
              </a:xfrm>
            </p:grpSpPr>
            <p:cxnSp>
              <p:nvCxnSpPr>
                <p:cNvPr id="83" name="Прямая со стрелкой 82"/>
                <p:cNvCxnSpPr/>
                <p:nvPr/>
              </p:nvCxnSpPr>
              <p:spPr>
                <a:xfrm flipV="1">
                  <a:off x="3999545" y="4772922"/>
                  <a:ext cx="342022" cy="9709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</p:cxnSp>
            <p:sp>
              <p:nvSpPr>
                <p:cNvPr id="109" name="TextBox 108"/>
                <p:cNvSpPr txBox="1"/>
                <p:nvPr/>
              </p:nvSpPr>
              <p:spPr>
                <a:xfrm rot="20172040">
                  <a:off x="3898783" y="4450810"/>
                  <a:ext cx="452368" cy="246221"/>
                </a:xfrm>
                <a:prstGeom prst="rect">
                  <a:avLst/>
                </a:prstGeom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softEdge rad="6350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0,8%</a:t>
                  </a:r>
                </a:p>
              </p:txBody>
            </p:sp>
          </p:grpSp>
          <p:grpSp>
            <p:nvGrpSpPr>
              <p:cNvPr id="106" name="Группа 105"/>
              <p:cNvGrpSpPr/>
              <p:nvPr/>
            </p:nvGrpSpPr>
            <p:grpSpPr>
              <a:xfrm>
                <a:off x="5440350" y="4465850"/>
                <a:ext cx="452368" cy="379080"/>
                <a:chOff x="5440350" y="4465850"/>
                <a:chExt cx="452368" cy="379080"/>
              </a:xfrm>
            </p:grpSpPr>
            <p:cxnSp>
              <p:nvCxnSpPr>
                <p:cNvPr id="84" name="Прямая со стрелкой 83"/>
                <p:cNvCxnSpPr/>
                <p:nvPr/>
              </p:nvCxnSpPr>
              <p:spPr>
                <a:xfrm>
                  <a:off x="5476760" y="4772922"/>
                  <a:ext cx="309978" cy="720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</p:cxnSp>
            <p:sp>
              <p:nvSpPr>
                <p:cNvPr id="110" name="TextBox 109"/>
                <p:cNvSpPr txBox="1"/>
                <p:nvPr/>
              </p:nvSpPr>
              <p:spPr>
                <a:xfrm rot="949612">
                  <a:off x="5440350" y="4465850"/>
                  <a:ext cx="452368" cy="246221"/>
                </a:xfrm>
                <a:prstGeom prst="rect">
                  <a:avLst/>
                </a:prstGeom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softEdge rad="6350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0,1%</a:t>
                  </a:r>
                </a:p>
              </p:txBody>
            </p:sp>
          </p:grpSp>
          <p:grpSp>
            <p:nvGrpSpPr>
              <p:cNvPr id="107" name="Группа 106"/>
              <p:cNvGrpSpPr/>
              <p:nvPr/>
            </p:nvGrpSpPr>
            <p:grpSpPr>
              <a:xfrm>
                <a:off x="6902213" y="4523746"/>
                <a:ext cx="452368" cy="346273"/>
                <a:chOff x="6902213" y="4523746"/>
                <a:chExt cx="452368" cy="346273"/>
              </a:xfrm>
            </p:grpSpPr>
            <p:cxnSp>
              <p:nvCxnSpPr>
                <p:cNvPr id="85" name="Прямая со стрелкой 84"/>
                <p:cNvCxnSpPr/>
                <p:nvPr/>
              </p:nvCxnSpPr>
              <p:spPr>
                <a:xfrm>
                  <a:off x="6919339" y="4798011"/>
                  <a:ext cx="314498" cy="720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</p:cxnSp>
            <p:sp>
              <p:nvSpPr>
                <p:cNvPr id="111" name="TextBox 110"/>
                <p:cNvSpPr txBox="1"/>
                <p:nvPr/>
              </p:nvSpPr>
              <p:spPr>
                <a:xfrm rot="855209">
                  <a:off x="6902213" y="4523746"/>
                  <a:ext cx="452368" cy="246221"/>
                </a:xfrm>
                <a:prstGeom prst="rect">
                  <a:avLst/>
                </a:prstGeom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softEdge rad="6350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0,8%</a:t>
                  </a:r>
                </a:p>
              </p:txBody>
            </p:sp>
          </p:grpSp>
        </p:grpSp>
      </p:grpSp>
      <p:sp>
        <p:nvSpPr>
          <p:cNvPr id="5" name="TextBox 4"/>
          <p:cNvSpPr txBox="1"/>
          <p:nvPr/>
        </p:nvSpPr>
        <p:spPr>
          <a:xfrm>
            <a:off x="7685404" y="1102358"/>
            <a:ext cx="784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Тыс.руб</a:t>
            </a:r>
            <a:r>
              <a:rPr lang="ru-RU" sz="1200" dirty="0">
                <a:solidFill>
                  <a:srgbClr val="31520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79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6620" y="188640"/>
            <a:ext cx="441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54037" y="719118"/>
            <a:ext cx="7104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68498" y="1831700"/>
            <a:ext cx="441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 (Профицит)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675081"/>
              </p:ext>
            </p:extLst>
          </p:nvPr>
        </p:nvGraphicFramePr>
        <p:xfrm>
          <a:off x="915746" y="3892610"/>
          <a:ext cx="7523132" cy="2818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28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46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показателя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г.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2023г.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2024г.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86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104 604,5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23 704,5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23 704,5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986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Бюджетные</a:t>
                      </a:r>
                      <a:r>
                        <a:rPr lang="ru-RU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кредиты от других бюджетов бюджетной системы Российской Федерации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-104 604,5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-23 704,5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-23 704,5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986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7764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источники внутреннего</a:t>
                      </a:r>
                      <a:r>
                        <a:rPr lang="ru-RU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финансирования дефицитов бюджетов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67 428,0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93 332,9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97 689,8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9866"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428,0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332,9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97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689,8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278105" y="3284984"/>
            <a:ext cx="6875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финансирования дефицита муниципального образования «Город Майкоп» на 2022-2024гг.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1162086" y="595731"/>
            <a:ext cx="6985885" cy="810314"/>
            <a:chOff x="1330530" y="1107950"/>
            <a:chExt cx="6985885" cy="810314"/>
          </a:xfrm>
          <a:effectLst>
            <a:glow rad="228600">
              <a:schemeClr val="accent3">
                <a:lumMod val="40000"/>
                <a:lumOff val="60000"/>
                <a:alpha val="40000"/>
              </a:schemeClr>
            </a:glow>
          </a:effectLst>
        </p:grpSpPr>
        <p:grpSp>
          <p:nvGrpSpPr>
            <p:cNvPr id="5" name="Группа 4"/>
            <p:cNvGrpSpPr/>
            <p:nvPr/>
          </p:nvGrpSpPr>
          <p:grpSpPr>
            <a:xfrm>
              <a:off x="1330530" y="1369332"/>
              <a:ext cx="6985885" cy="548932"/>
              <a:chOff x="1121122" y="2132856"/>
              <a:chExt cx="6832259" cy="572590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121122" y="2132856"/>
                <a:ext cx="1002606" cy="57259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</a:rPr>
                  <a:t>2020 г. (факт)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</a:rPr>
                  <a:t>3 566 263,4</a:t>
                </a: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2671546" y="2132858"/>
                <a:ext cx="957697" cy="57258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2021 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(план)          </a:t>
                </a:r>
                <a:r>
                  <a:rPr lang="ru-RU" sz="10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3 994 809,3</a:t>
                </a:r>
              </a:p>
              <a:p>
                <a:pPr algn="ctr"/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4139952" y="2132858"/>
                <a:ext cx="792088" cy="57258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2022 г.</a:t>
                </a:r>
              </a:p>
              <a:p>
                <a:pPr algn="ctr"/>
                <a:r>
                  <a:rPr lang="ru-RU" sz="9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прогноз</a:t>
                </a:r>
                <a:r>
                  <a:rPr lang="ru-RU" sz="9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ru-RU" sz="1000" b="1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2 238 581,8</a:t>
                </a:r>
                <a:endParaRPr lang="ru-RU" sz="1000" b="1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:endParaRPr lang="ru-RU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5441542" y="2132858"/>
                <a:ext cx="966663" cy="57258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2023 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(прогноз)     </a:t>
                </a:r>
                <a:r>
                  <a:rPr lang="ru-RU" sz="1000" b="1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1 889 704,1</a:t>
                </a:r>
                <a:endParaRPr lang="ru-RU" sz="1000" b="1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7020271" y="2132858"/>
                <a:ext cx="933110" cy="57258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2024 г. (прогноз)    </a:t>
                </a:r>
                <a:r>
                  <a:rPr lang="ru-RU" sz="1000" b="1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1 897 481,9</a:t>
                </a:r>
                <a:endParaRPr lang="ru-RU" sz="1000" b="1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475945" y="1108152"/>
              <a:ext cx="184731" cy="261610"/>
            </a:xfrm>
            <a:prstGeom prst="rect">
              <a:avLst/>
            </a:prstGeom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  <a:softEdge rad="635000"/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84512" y="1107950"/>
              <a:ext cx="184731" cy="261610"/>
            </a:xfrm>
            <a:prstGeom prst="rect">
              <a:avLst/>
            </a:prstGeom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  <a:softEdge rad="635000"/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7597" y="1108152"/>
              <a:ext cx="184731" cy="261610"/>
            </a:xfrm>
            <a:prstGeom prst="rect">
              <a:avLst/>
            </a:prstGeom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  <a:softEdge rad="635000"/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67314" y="1107952"/>
              <a:ext cx="184731" cy="261610"/>
            </a:xfrm>
            <a:prstGeom prst="rect">
              <a:avLst/>
            </a:prstGeom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  <a:softEdge rad="635000"/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95308" y="1107952"/>
              <a:ext cx="184731" cy="261610"/>
            </a:xfrm>
            <a:prstGeom prst="rect">
              <a:avLst/>
            </a:prstGeom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  <a:softEdge rad="635000"/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2397557" y="1402059"/>
              <a:ext cx="474810" cy="319281"/>
              <a:chOff x="2397557" y="1402059"/>
              <a:chExt cx="474810" cy="319281"/>
            </a:xfrm>
          </p:grpSpPr>
          <p:cxnSp>
            <p:nvCxnSpPr>
              <p:cNvPr id="19" name="Прямая со стрелкой 18"/>
              <p:cNvCxnSpPr/>
              <p:nvPr/>
            </p:nvCxnSpPr>
            <p:spPr>
              <a:xfrm flipV="1">
                <a:off x="2468498" y="1642488"/>
                <a:ext cx="303302" cy="788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 rot="20702411">
                <a:off x="2397557" y="1402059"/>
                <a:ext cx="474810" cy="246221"/>
              </a:xfrm>
              <a:prstGeom prst="rect">
                <a:avLst/>
              </a:prstGeom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  <a:softEdge rad="63500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12 %</a:t>
                </a:r>
                <a:endParaRPr lang="ru-RU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2" name="Прямая со стрелкой 31"/>
            <p:cNvCxnSpPr/>
            <p:nvPr/>
          </p:nvCxnSpPr>
          <p:spPr>
            <a:xfrm>
              <a:off x="3995936" y="1570480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5364088" y="1642488"/>
              <a:ext cx="288032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>
              <a:off x="6869275" y="1642488"/>
              <a:ext cx="426033" cy="788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</p:grpSp>
      <p:grpSp>
        <p:nvGrpSpPr>
          <p:cNvPr id="83" name="Группа 82"/>
          <p:cNvGrpSpPr/>
          <p:nvPr/>
        </p:nvGrpSpPr>
        <p:grpSpPr>
          <a:xfrm>
            <a:off x="1527618" y="2201032"/>
            <a:ext cx="6626441" cy="838555"/>
            <a:chOff x="1527618" y="2473773"/>
            <a:chExt cx="6626441" cy="838555"/>
          </a:xfrm>
          <a:effectLst>
            <a:glow rad="228600">
              <a:schemeClr val="accent3">
                <a:lumMod val="40000"/>
                <a:lumOff val="60000"/>
                <a:alpha val="40000"/>
              </a:schemeClr>
            </a:glow>
          </a:effectLst>
        </p:grpSpPr>
        <p:grpSp>
          <p:nvGrpSpPr>
            <p:cNvPr id="12" name="Группа 11"/>
            <p:cNvGrpSpPr/>
            <p:nvPr/>
          </p:nvGrpSpPr>
          <p:grpSpPr>
            <a:xfrm>
              <a:off x="1527618" y="2737483"/>
              <a:ext cx="6626441" cy="574845"/>
              <a:chOff x="1331640" y="2132856"/>
              <a:chExt cx="6480720" cy="599620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1331640" y="2132856"/>
                <a:ext cx="792088" cy="59962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</a:rPr>
                  <a:t>2020 г. (факт</a:t>
                </a:r>
                <a:r>
                  <a:rPr lang="ru-RU" sz="1000" b="1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</a:rPr>
                  <a:t> 62 447,0</a:t>
                </a:r>
                <a:endParaRPr lang="ru-RU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2699792" y="2132858"/>
                <a:ext cx="792088" cy="59961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2021 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(план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98 484,8</a:t>
                </a:r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139952" y="2132858"/>
                <a:ext cx="792088" cy="59961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2022 г.</a:t>
                </a:r>
              </a:p>
              <a:p>
                <a:pPr algn="ctr"/>
                <a:r>
                  <a:rPr lang="ru-RU" sz="9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прогноз</a:t>
                </a:r>
                <a:r>
                  <a:rPr lang="ru-RU" sz="9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67 428,0</a:t>
                </a:r>
                <a:endParaRPr lang="ru-RU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616116" y="2132857"/>
                <a:ext cx="792089" cy="59961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2023 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(прогноз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93 332,9</a:t>
                </a:r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7020272" y="2132858"/>
                <a:ext cx="792088" cy="599617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2024 г. (прогноз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97 689,8</a:t>
                </a:r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551152" y="2484910"/>
              <a:ext cx="184731" cy="261610"/>
            </a:xfrm>
            <a:prstGeom prst="rect">
              <a:avLst/>
            </a:prstGeom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  <a:softEdge rad="635000"/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81860" y="2473973"/>
              <a:ext cx="184731" cy="261610"/>
            </a:xfrm>
            <a:prstGeom prst="rect">
              <a:avLst/>
            </a:prstGeom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  <a:softEdge rad="635000"/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57656" y="2475874"/>
              <a:ext cx="184731" cy="261610"/>
            </a:xfrm>
            <a:prstGeom prst="rect">
              <a:avLst/>
            </a:prstGeom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  <a:softEdge rad="635000"/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81129" y="2473973"/>
              <a:ext cx="184731" cy="261610"/>
            </a:xfrm>
            <a:prstGeom prst="rect">
              <a:avLst/>
            </a:prstGeom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  <a:softEdge rad="635000"/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16859" y="2473773"/>
              <a:ext cx="184731" cy="261610"/>
            </a:xfrm>
            <a:prstGeom prst="rect">
              <a:avLst/>
            </a:prstGeom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  <a:softEdge rad="635000"/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2" name="Группа 61"/>
            <p:cNvGrpSpPr/>
            <p:nvPr/>
          </p:nvGrpSpPr>
          <p:grpSpPr>
            <a:xfrm>
              <a:off x="2276150" y="2675108"/>
              <a:ext cx="580608" cy="321844"/>
              <a:chOff x="2276150" y="2675108"/>
              <a:chExt cx="580608" cy="321844"/>
            </a:xfrm>
          </p:grpSpPr>
          <p:cxnSp>
            <p:nvCxnSpPr>
              <p:cNvPr id="53" name="Прямая со стрелкой 52"/>
              <p:cNvCxnSpPr/>
              <p:nvPr/>
            </p:nvCxnSpPr>
            <p:spPr>
              <a:xfrm flipV="1">
                <a:off x="2496948" y="2852936"/>
                <a:ext cx="274852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 rot="20082779">
                <a:off x="2276150" y="2675108"/>
                <a:ext cx="580608" cy="246221"/>
              </a:xfrm>
              <a:prstGeom prst="rect">
                <a:avLst/>
              </a:prstGeom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  <a:softEdge rad="63500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57,7 %</a:t>
                </a:r>
                <a:endParaRPr lang="ru-RU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3" name="Группа 62"/>
            <p:cNvGrpSpPr/>
            <p:nvPr/>
          </p:nvGrpSpPr>
          <p:grpSpPr>
            <a:xfrm>
              <a:off x="3754908" y="2703742"/>
              <a:ext cx="580608" cy="322369"/>
              <a:chOff x="3754908" y="2703742"/>
              <a:chExt cx="580608" cy="322369"/>
            </a:xfrm>
          </p:grpSpPr>
          <p:cxnSp>
            <p:nvCxnSpPr>
              <p:cNvPr id="54" name="Прямая со стрелкой 53"/>
              <p:cNvCxnSpPr/>
              <p:nvPr/>
            </p:nvCxnSpPr>
            <p:spPr>
              <a:xfrm flipV="1">
                <a:off x="3937108" y="2924944"/>
                <a:ext cx="274852" cy="1011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 rot="20389329">
                <a:off x="3754908" y="2703742"/>
                <a:ext cx="580608" cy="246221"/>
              </a:xfrm>
              <a:prstGeom prst="rect">
                <a:avLst/>
              </a:prstGeom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  <a:softEdge rad="63500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31,5 %</a:t>
                </a:r>
                <a:endParaRPr lang="ru-RU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5217798" y="2706233"/>
              <a:ext cx="580608" cy="319878"/>
              <a:chOff x="5217798" y="2706233"/>
              <a:chExt cx="580608" cy="319878"/>
            </a:xfrm>
          </p:grpSpPr>
          <p:cxnSp>
            <p:nvCxnSpPr>
              <p:cNvPr id="56" name="Прямая со стрелкой 55"/>
              <p:cNvCxnSpPr/>
              <p:nvPr/>
            </p:nvCxnSpPr>
            <p:spPr>
              <a:xfrm flipV="1">
                <a:off x="5423338" y="2882095"/>
                <a:ext cx="274852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 rot="19872048">
                <a:off x="5217798" y="2706233"/>
                <a:ext cx="580608" cy="246221"/>
              </a:xfrm>
              <a:prstGeom prst="rect">
                <a:avLst/>
              </a:prstGeom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  <a:softEdge rad="63500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38,4 %</a:t>
                </a:r>
                <a:endParaRPr lang="ru-RU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6740905" y="2655056"/>
              <a:ext cx="510076" cy="341896"/>
              <a:chOff x="6740905" y="2655056"/>
              <a:chExt cx="510076" cy="341896"/>
            </a:xfrm>
          </p:grpSpPr>
          <p:cxnSp>
            <p:nvCxnSpPr>
              <p:cNvPr id="57" name="Прямая со стрелкой 56"/>
              <p:cNvCxnSpPr/>
              <p:nvPr/>
            </p:nvCxnSpPr>
            <p:spPr>
              <a:xfrm flipV="1">
                <a:off x="6878104" y="2852936"/>
                <a:ext cx="274852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 rot="20082779">
                <a:off x="6740905" y="2655056"/>
                <a:ext cx="510076" cy="246221"/>
              </a:xfrm>
              <a:prstGeom prst="rect">
                <a:avLst/>
              </a:prstGeom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  <a:softEdge rad="63500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4,4 %</a:t>
                </a:r>
                <a:endParaRPr lang="ru-RU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 rot="1549523">
            <a:off x="3785871" y="889482"/>
            <a:ext cx="6211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43,9%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997804">
            <a:off x="5066989" y="912717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15,5%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 rot="619119">
            <a:off x="6729341" y="897647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8864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налоговых доходов бюджета муниципального образования «Город Майкоп»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397243"/>
              </p:ext>
            </p:extLst>
          </p:nvPr>
        </p:nvGraphicFramePr>
        <p:xfrm>
          <a:off x="416249" y="1340768"/>
          <a:ext cx="8505074" cy="4583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93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72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69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69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22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2020 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(факт)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2021г.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(уточненный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бюджет)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2022 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(прогноз)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2023г.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(прогноз)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2024г.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(прогноз)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3742"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anose="020B0604020202020204" pitchFamily="34" charset="0"/>
                        </a:rPr>
                        <a:t>Налоги на прибыль, доходы: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801452,5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826831,0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881967,0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935767,0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994720,0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Налог на доходы физических лиц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801452,5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826831,0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881967,0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935767,0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994720,0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7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Налоги на товары (работы, услуги):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29161,4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30441,0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33964,0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35297,0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36684,0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5042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Акцизы по подакцизным товарам (продукции), производимым в РФ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29161,4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30441,0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33964,0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35297,0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36684,0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5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Налоги на совокупный доход: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330726,0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407900,0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446477,0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464746,0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483788,0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6246">
                <a:tc>
                  <a:txBody>
                    <a:bodyPr/>
                    <a:lstStyle/>
                    <a:p>
                      <a:r>
                        <a:rPr lang="ru-RU" sz="8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 Налог,</a:t>
                      </a:r>
                      <a:r>
                        <a:rPr lang="ru-RU" sz="800" b="0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взимаемый в связи с применением УСН</a:t>
                      </a:r>
                      <a:endParaRPr lang="ru-RU" sz="8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252921,6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368000,0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398729,0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415077,0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432095,0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itchFamily="34" charset="0"/>
                        </a:rPr>
                        <a:t>- Единый налог на вмененный доход для отдельных видов деятельности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66805,0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17000,0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Единый сельскохозяйственный налог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7720,4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8000,0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12112,0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12572,0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13075,0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Налог,</a:t>
                      </a:r>
                      <a:r>
                        <a:rPr lang="ru-RU" sz="800" baseline="0" dirty="0">
                          <a:latin typeface="+mn-lt"/>
                          <a:cs typeface="Arial" panose="020B0604020202020204" pitchFamily="34" charset="0"/>
                        </a:rPr>
                        <a:t> взимаемый в связи с применением патентной системы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3279,0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14900,0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35636,0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37097,0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38618,0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2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Налоги на имущество: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203563,5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214793,0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258307,0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267338,0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277008,0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0216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Налог</a:t>
                      </a:r>
                      <a:r>
                        <a:rPr lang="ru-RU" sz="800" baseline="0" dirty="0">
                          <a:latin typeface="+mn-lt"/>
                          <a:cs typeface="Arial" panose="020B0604020202020204" pitchFamily="34" charset="0"/>
                        </a:rPr>
                        <a:t> на имущество физических лиц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53837,0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62300,0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85899,0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89507,0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93356,0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Налог на имущество организаций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84553,2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89316,0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100421,0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105844,0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111665,0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Земельный налог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65173,3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63177,0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71987,0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71987,0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71987,0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Налоги, сборы и регулярные платежи за пользование природными ресурсами: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3684,6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3888,0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4196,0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4194,0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3368,0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Налог на добычу</a:t>
                      </a:r>
                      <a:r>
                        <a:rPr lang="ru-RU" sz="800" baseline="0" dirty="0">
                          <a:latin typeface="+mn-lt"/>
                          <a:cs typeface="Arial" panose="020B0604020202020204" pitchFamily="34" charset="0"/>
                        </a:rPr>
                        <a:t> общераспространенных полезных ископаемых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3684,6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3888,0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4196,0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4194,0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3368,0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Государственная пошлина: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29011,6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28827,0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28107,0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27707,0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27707,0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Итого налоговые доходы: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1397599,6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1512680,0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1653018,0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1735049,0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1823275,0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028384" y="620688"/>
            <a:ext cx="769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Тыс.руб</a:t>
            </a:r>
            <a:r>
              <a:rPr lang="ru-RU" dirty="0">
                <a:solidFill>
                  <a:srgbClr val="31520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24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Крупнейшие налогоплательщики в муниципальном образовании «Город Майкоп»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2348880"/>
            <a:ext cx="36724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МВД по Республике Адыгея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ФГБОУ ВО «АГУ»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ФКУ «ЕРЦ МО РФ»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ООО «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Картонтара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Учебная авиационная база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ФГБОУ ВО «МГТУ»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ГБУЗРА АРКБ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ГУ-региональное отделение фонда социального страхования Российской Федерации по Республике Адыгея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Отдел МВД России по г. Майкопу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Филиал ПАО энергетики и электрификации Кубани Адыгейские электрические сети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47" y="2071060"/>
            <a:ext cx="3873114" cy="2582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89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неналоговых доходов бюджета муниципального образования «Город Майкоп»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61542" y="105273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10085"/>
              </p:ext>
            </p:extLst>
          </p:nvPr>
        </p:nvGraphicFramePr>
        <p:xfrm>
          <a:off x="405793" y="1412776"/>
          <a:ext cx="8505074" cy="463530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6085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58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104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22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2020 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(факт)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2021г.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(уточненный бюджет)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2022г.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2023г.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2024г.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3742"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использования</a:t>
                      </a:r>
                      <a:r>
                        <a:rPr lang="ru-RU" sz="1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имущества, находящегося в государственной и муниципальной собственности</a:t>
                      </a:r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</a:rPr>
                        <a:t>74793,4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</a:rPr>
                        <a:t>69768,0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78591,6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78591,6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78591,6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/>
                        <a:t>- Доходы в виде прибыли, приходящейся на доли в уставных</a:t>
                      </a:r>
                      <a:r>
                        <a:rPr lang="ru-RU" sz="800" baseline="0" dirty="0"/>
                        <a:t> (складочных) капиталах хозяйственных товариществ и обществ, или дивидендов по акциям, принадлежащим городским округам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</a:rPr>
                        <a:t>404,7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/>
                        <a:t>- 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 же имущества государственных и муниципальных унитарных предприятий, в том числе казенных)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</a:rPr>
                        <a:t>68710,5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</a:rPr>
                        <a:t>63732,5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72752,5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72752,5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72572,5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/>
                        <a:t>- Доходы от перечисления части прибыли, остающейся после уплаты налогов и иных</a:t>
                      </a:r>
                      <a:r>
                        <a:rPr lang="ru-RU" sz="800" baseline="0" dirty="0"/>
                        <a:t> обязательных платежей муниципальных унитарных предприятий, созданных городскими округами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</a:rPr>
                        <a:t>375,6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</a:rPr>
                        <a:t>1127,3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664,5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664,5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664,5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7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- прочие поступления  от использования имущества, находящегося в собственности городских округов(за исключением имущества муниципальных автономных учреждений, а также имущества муниципальных унитарных предприятий, в том числе казенных) 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</a:rPr>
                        <a:t>5302,6</a:t>
                      </a:r>
                      <a:endParaRPr lang="ru-RU" sz="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</a:rPr>
                        <a:t>4908,2</a:t>
                      </a:r>
                      <a:endParaRPr lang="ru-RU" sz="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5174,6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5174,6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5174,6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7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Платежи при пользовании природными ресурсами: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</a:rPr>
                        <a:t>8927,1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</a:rPr>
                        <a:t>8241,0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8410,0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8410,0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8410,0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5042">
                <a:tc>
                  <a:txBody>
                    <a:bodyPr/>
                    <a:lstStyle/>
                    <a:p>
                      <a:r>
                        <a:rPr lang="ru-RU" sz="800" dirty="0"/>
                        <a:t>- Плата за негативное воздействие на окружающую среду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</a:rPr>
                        <a:t>8927,1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8241,0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8410,0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8410,0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8410,0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5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Доходы от оказания платных услуг (работ) и компенсации затрат государства: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</a:rPr>
                        <a:t>12349,6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11133,0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9496,2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9496,2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9496,2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2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Доходы от продажи материальных и нематериальных активов: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</a:rPr>
                        <a:t>24820,3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38233,4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30286,2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30286,2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30286,2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Штрафы, санкции, возмещение ущерба: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</a:rPr>
                        <a:t>11847,4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3294,2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4992,0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4825,0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3737,0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54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Прочие неналоговые доходы: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</a:rPr>
                        <a:t>112,4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</a:rPr>
                        <a:t>0,0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Итого неналоговые доходы: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</a:rPr>
                        <a:t>132850,2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</a:rPr>
                        <a:t>130669,6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131776,0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131609,0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130521,0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8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0"/>
            <a:ext cx="8784977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81614"/>
              </p:ext>
            </p:extLst>
          </p:nvPr>
        </p:nvGraphicFramePr>
        <p:xfrm>
          <a:off x="179511" y="717501"/>
          <a:ext cx="8784977" cy="590465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8368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49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85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43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434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272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2020 г.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(факт)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2021г.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(оценка)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2022 г.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2023г.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2024г.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u="none" strike="noStrike" dirty="0">
                          <a:effectLst/>
                        </a:rPr>
                        <a:t>Дотации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7 045,0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32 058,3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594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На выравнивание бюджетной обеспеченности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594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На поддержку мер по обеспечению сбалансированности бюджетов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27 188,3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594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За достижение показателей деятельности органов исполнительной власти субъектов РФ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6 045,0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3 370,0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7594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На прочие дотации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1 000,0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241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Субсидии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2 095 099,8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965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048,3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637 862,2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287 679,9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280 528,2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595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На благоустройство зданий государственных и муниципальных общеобразовательных организаций в целях соблюдения требований к воздушно-тепловому режиму, водоснабжению и канализации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39 725,6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41 528,5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595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35 587,8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83 050,8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85 846,8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87 622,5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90 083,3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595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На обновление материально-технической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7 355,9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134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На создание детских технопарков "</a:t>
                      </a:r>
                      <a:r>
                        <a:rPr lang="ru-RU" sz="800" u="none" strike="noStrike" dirty="0" err="1">
                          <a:effectLst/>
                          <a:latin typeface="+mn-lt"/>
                        </a:rPr>
                        <a:t>Кванториум</a:t>
                      </a:r>
                      <a:r>
                        <a:rPr lang="ru-RU" sz="8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21 361,7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854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 реализацию мероприятий, направленных на поддержку некоммерческих организаций в целях оказания психолого- педагогической, методической и консультативной помощи гражданам, имеющим детей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40,1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061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 расходы по организации образовательного процесса в условиях профилактики предотвращения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распространения новой коронавирусной  инфекции (</a:t>
                      </a:r>
                      <a:r>
                        <a:rPr lang="en-US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COVID-19)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7 585,9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8077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На обеспечение организации в муниципальных общеобразовательных организациях в период действия ограничительных мер, направленных на недопущение распространения новой </a:t>
                      </a:r>
                      <a:r>
                        <a:rPr lang="ru-RU" sz="800" u="none" strike="noStrike" dirty="0" err="1">
                          <a:effectLst/>
                          <a:latin typeface="+mn-lt"/>
                        </a:rPr>
                        <a:t>коронавирусной</a:t>
                      </a:r>
                      <a:r>
                        <a:rPr lang="ru-RU" sz="800" u="none" strike="noStrike" dirty="0">
                          <a:effectLst/>
                          <a:latin typeface="+mn-lt"/>
                        </a:rPr>
                        <a:t> инфекции (</a:t>
                      </a:r>
                      <a:r>
                        <a:rPr lang="en-US" sz="800" u="none" strike="noStrike" dirty="0">
                          <a:effectLst/>
                          <a:latin typeface="+mn-lt"/>
                        </a:rPr>
                        <a:t>COVID-19)</a:t>
                      </a:r>
                      <a:r>
                        <a:rPr lang="ru-RU" sz="800" u="none" strike="noStrike" dirty="0">
                          <a:effectLst/>
                          <a:latin typeface="+mn-lt"/>
                        </a:rPr>
                        <a:t>, бесплатного питания для обучающихся, относящихся к категориям обучающихся, которым предоставляется бесплатное питание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6 300,0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23 669,0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073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 обеспечение организации в муниципальных общеобразовательных организациях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бесплатного питания для обучающихся, относящихся к категориям обучающихся, которым предоставляется бесплатное питание</a:t>
                      </a:r>
                    </a:p>
                    <a:p>
                      <a:pPr algn="l" rtl="0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14 951,0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14 951,0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14 951,0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9595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 расходы на реализацию мероприятий по благоустройству территории городских округов с численностью населения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свыше 150 тысяч человек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5 600,0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13 500,0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9595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 обеспечение развития и укрепления материально-технической базы домов культуры в населенных пунктах с числом жителей до 50 тысяч человек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1 010,1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527,7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9595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На мероприятия по энергосбережению и  повышению энергетической эффективности (обеспечение затрат, связанных с модернизацией сети освещения МУП «Городской парк культуры и отдыха»)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12 500,0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383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На реализацию мероприятий по благоустройству  территорий городских округов  с численностью населения свыше 150 тысяч человек </a:t>
                      </a:r>
                      <a:r>
                        <a:rPr lang="ru-RU" sz="800" u="none" strike="noStrike" dirty="0" smtClean="0">
                          <a:effectLst/>
                          <a:latin typeface="+mn-lt"/>
                        </a:rPr>
                        <a:t>(на</a:t>
                      </a:r>
                      <a:r>
                        <a:rPr lang="ru-RU" sz="800" u="none" strike="noStrike" baseline="0" dirty="0" smtClean="0">
                          <a:effectLst/>
                          <a:latin typeface="+mn-lt"/>
                        </a:rPr>
                        <a:t> финансовое </a:t>
                      </a:r>
                      <a:r>
                        <a:rPr lang="ru-RU" sz="800" u="none" strike="noStrike" dirty="0" smtClean="0">
                          <a:effectLst/>
                          <a:latin typeface="+mn-lt"/>
                        </a:rPr>
                        <a:t>обеспечение </a:t>
                      </a:r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затрат, связанных с устройством входной группы МУП «Городской парк культуры и отдыха</a:t>
                      </a:r>
                      <a:r>
                        <a:rPr lang="ru-RU" sz="800" u="none" strike="noStrike" dirty="0" smtClean="0">
                          <a:effectLst/>
                          <a:latin typeface="+mn-lt"/>
                        </a:rPr>
                        <a:t>»  с устройством системы полива)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006,8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44143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На софинансирование капитальных вложений в объекты государственной (муниципальной) собственности субъектов Российской Федерации и (или) софинансирование мероприятий, не относящихся к капитальным вложениям в объекты государственной (муниципальной) собственности субъектов Российской Федерации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822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111,0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450 180,6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4 462,5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9 761,4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0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1704" y="0"/>
            <a:ext cx="8954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межбюджетных трансфертов, поступающих в бюджет муниципального образования «Город Майкоп»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72400" y="526818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052787"/>
              </p:ext>
            </p:extLst>
          </p:nvPr>
        </p:nvGraphicFramePr>
        <p:xfrm>
          <a:off x="107504" y="788428"/>
          <a:ext cx="8871284" cy="571949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040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78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63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21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21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21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758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2020 г.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(факт)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2021г.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(оценка)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2022 г.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(прогноз)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2023г.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(прогноз)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2024г.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(прогноз)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53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 реализацию программы «Обеспечение жильем молодых семей»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43 415,9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24 830,4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378,6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30 206,2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32 416,0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 создание новых мест в общеобразовательных организациях, расположенных в сельской местности и поселках городского типа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136 549,0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 строительство (реконструкцию), капитальный ремонт и ремонт автомобильных дорог общего пользования местного значения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167 050,5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154 265,0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180 000,0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50 000,0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50 000,0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3534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На создание дополнительных мест для детей в возрасте от 1,5 до 3 лет любой направленности в организациях, осуществляющих образовательную деятельность (за исключением государственных,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1 239,0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1 851,0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1 851,0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1 851,0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39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На реализацию мероприятий государственной программы Российской Федерации "Доступная среда"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607,2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На поддержку отрасли культуры (государственная поддержка лучших работников сельских учреждений культуры)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527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На поддержку отрасли культуры (комплектование книжных фондов муниципальных общедоступных библиотек и государственных центральных библиотек субъектов Российской Федерации)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471,4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472,0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472,0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472,0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226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На обеспечение мероприятий по переселению граждан из аварийного жилищного фонда ,</a:t>
                      </a:r>
                      <a:r>
                        <a:rPr lang="ru-RU" sz="900" b="0" u="none" strike="noStrike" baseline="0" dirty="0">
                          <a:solidFill>
                            <a:schemeClr val="bg1"/>
                          </a:solidFill>
                          <a:latin typeface="+mn-lt"/>
                        </a:rPr>
                        <a:t> в том числе переселению граждан из аварийного жилищного фонда с учетом необходимости развития малоэтажного жилищного строительства, за счет средств, поступивших от государственной корпорации </a:t>
                      </a:r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- Фонда содействия реформированию жилищно-коммунального хозяйства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944,8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На обеспечение мероприятий по капитальному ремонту многоквартирных домов за счет средств, поступивших из государственной корпорации – Фонд содействия реформированию жилищно-коммунального хозяйства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948,4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На обеспечение мероприятий по переселению граждан из аварийного жилищного фонда , в том числе переселению граждан из аварийного жилищного фонда с учетом необходимости развития малоэтажного жилищного строительства, за счет средств</a:t>
                      </a:r>
                      <a:r>
                        <a:rPr lang="ru-RU" sz="900" b="0" i="0" u="none" strike="noStrike" baseline="0" dirty="0">
                          <a:solidFill>
                            <a:schemeClr val="bg1"/>
                          </a:solidFill>
                          <a:latin typeface="+mn-lt"/>
                        </a:rPr>
                        <a:t> бюджетов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 На реализацию мероприятий индивидуальной программы социально-экономического развития Республики Адыгея </a:t>
                      </a:r>
                      <a:r>
                        <a:rPr lang="ru-RU" sz="900" b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(расходы </a:t>
                      </a:r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на обеспечение инженерной инфраструктурой земельных участков, выделяемых семьям, имеющим трех и более детей под жилищное строительство, в том числе разработка проектно-сметной документации)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85 940,0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526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На государственную поддержку муниципальных предприятий, осуществляющих эксплуатацию объектов коммунальной инфраструктуры регионального значения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94 000,0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8627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Создание новых мест в общеобразовательных организациях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440 741,2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4915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На  эксплуатацию технических средств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5 150,8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2175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На  эксплуатацию технических средств</a:t>
                      </a:r>
                      <a:r>
                        <a:rPr lang="ru-RU" sz="900" b="0" i="0" u="none" strike="noStrike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ru-RU" sz="900" b="0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(обеспечение </a:t>
                      </a:r>
                      <a:r>
                        <a:rPr lang="ru-RU" sz="900" b="0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предпочтовых</a:t>
                      </a:r>
                      <a:r>
                        <a:rPr lang="ru-RU" sz="900" b="0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и почтовых расходов)</a:t>
                      </a:r>
                      <a:endParaRPr lang="ru-RU" sz="900" b="0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1 242,0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773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На реализацию программ формирования современной городской среды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147 238,5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78 376,2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38 954,8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76 288,1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76 605,9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3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1704" y="0"/>
            <a:ext cx="8912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n w="127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межбюджетных трансфертов, поступающих в бюджет муниципального образования «Город Майкоп»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72400" y="65403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562548"/>
              </p:ext>
            </p:extLst>
          </p:nvPr>
        </p:nvGraphicFramePr>
        <p:xfrm>
          <a:off x="251520" y="915646"/>
          <a:ext cx="8635485" cy="571507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8554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75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13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69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531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2020 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(факт)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2021г.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(оценка)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2022 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2023г.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2024г.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51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На мероприятия по совершенствованию системы организации дорожного движения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2 170,1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1 018,2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4951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На мероприятия по внедрению современных архитектурно-строительных систем, объемно-планировочных и конструктивных решений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7 000,0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0455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На</a:t>
                      </a:r>
                      <a:r>
                        <a:rPr lang="ru-RU" sz="800" b="0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строительство и реконструкцию (модернизацию) объектов питьевого водоснабжения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99 028,4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4951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На частичную компенсацию расходов на повышение оплаты труда работников бюджетной сферы (за счет республиканского бюджета)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42 860,0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40 144,2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53 407,0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7774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На создание дополнительных мест для детей в возрасте от 1,5 до 3 лет в образовательных организациях, осуществляющих образовательную деятельность по образовательным программам дошкольного образования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85 132,7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495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 софинансирование расходных обязательств субъектов Российской Федерации, возникающих при реализации мероприятий по модернизации региональных и муниципальных детских школ искусств по видам искусств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9 796,1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026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 организацию и внедрение в городских и сельских поселениях РА системы раздельного сбора твердых коммунальных отходов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2 500,0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6534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 модернизацию сети уличного освещения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20 000,0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026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 обеспечение инженерной инфраструктурой</a:t>
                      </a:r>
                      <a:r>
                        <a:rPr lang="ru-RU" sz="9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земельных участков, выделяемых семьям, имеющим трех и более детей под жилищное строительство, в том числе разработка проектно-сметной документации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16 000,0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16 000,0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16 000,0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026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Субвенции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1 130 857,6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1 238 618,8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1 341 563,9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1 340 539,0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1 347 397,7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118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</a:rPr>
                        <a:t>На получение дошкольного образования в муниципальных ДОУ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447 811,6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494 971,9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523 725,4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545 260,7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545 260,7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685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</a:rPr>
                        <a:t>На получение дошкольного образования в частных ДОУ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120,0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653,0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1 018,0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653,0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653,0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07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На общеобразовательные учреждения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547 758,5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576 949,7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652 015,2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638 089,8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638 089,8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75853827"/>
                  </a:ext>
                </a:extLst>
              </a:tr>
              <a:tr h="2107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На негосударственные общеобразовательные учреждения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5 765,4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5 237,2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5 237,2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5 237,2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5 237,2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215470442"/>
                  </a:ext>
                </a:extLst>
              </a:tr>
              <a:tr h="11476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</a:rPr>
                        <a:t>На ежемесячные пособия детям-сиротам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49 701,5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49 752,4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52 151,0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52 151,0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52 151,0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584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</a:rPr>
                        <a:t>На оплату труда и доплату приемным родителям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36 849,8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36 295,7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37 413,8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37 413,8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37 413,8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310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</a:rPr>
                        <a:t>На пособия детям-сиротам на проезд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566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solidFill>
                            <a:schemeClr val="bg1"/>
                          </a:solidFill>
                        </a:rPr>
                        <a:t>Выплаты детям-сиротам на ремонт собственного жилья 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354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solidFill>
                            <a:schemeClr val="bg1"/>
                          </a:solidFill>
                        </a:rPr>
                        <a:t>На предоставление льгот по ЖКУ специалистам села 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5 049,0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5 300,0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5 027,4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5 167,1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5 167,1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28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solidFill>
                            <a:schemeClr val="bg1"/>
                          </a:solidFill>
                        </a:rPr>
                        <a:t>На содержание административной комиссии 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45,0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45,0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45,0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45,0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45,0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</a:rPr>
                        <a:t>На содержание комиссии по делам несовершеннолетних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2 378,5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2 407,4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2 502,5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2 601,1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2 703,8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18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solidFill>
                            <a:schemeClr val="bg1"/>
                          </a:solidFill>
                        </a:rPr>
                        <a:t>На содержание комиссии по опеке и попечительству несовершеннолетних 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3 323,9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3 482,1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3 620,3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3 763,4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3 912,0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518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solidFill>
                            <a:schemeClr val="bg1"/>
                          </a:solidFill>
                        </a:rPr>
                        <a:t>На содержание комиссии по опеке и попечительству совершеннолетних 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1 192,5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1 208,1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1 256,0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1 305,6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1 357,2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264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</a:rPr>
                        <a:t>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28 295,3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54 306,6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51 758,2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43 271,2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50 895,5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518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solidFill>
                            <a:schemeClr val="bg1"/>
                          </a:solidFill>
                        </a:rPr>
                        <a:t>На компенсацию части родительской платы за содержание детей в ДОУ 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1 537,2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2 435,1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1 889,4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1 889,4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1 889,4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0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8640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n w="127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b="1" i="1" dirty="0">
                <a:ln w="127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бъем и структура межбюджетных трансфертов, поступающих в бюджет муниципального образования «Город Майкоп»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72400" y="65403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699671"/>
              </p:ext>
            </p:extLst>
          </p:nvPr>
        </p:nvGraphicFramePr>
        <p:xfrm>
          <a:off x="500034" y="1014146"/>
          <a:ext cx="8472584" cy="315548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6925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75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45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69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69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603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2020 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(факт)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2021г.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(оценка)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2022 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2023г.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2024г.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</a:rPr>
                        <a:t>На выплату компенсации за работу по подготовке и проведению единого государственного экзамена педагогическим работникам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1 009,4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1 900,0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2 566,2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2 566,2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2 566,2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</a:rPr>
                        <a:t>На проведение Всероссийской переписи населения 2020 года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2 550,1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</a:rPr>
                        <a:t>На организацию мероприятий при осуществлении деятельности по обращению с животными без владельцев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1 068,5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1 068,5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1 068,5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Иные межбюджетные трансферты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335 329,7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154 060,6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259 369,5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261 485,2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269 556,0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 ежемесячное вознаграждение за классное руководство педагогическим работникам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18 159,4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57 652,6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57 646,1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57 646,1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65 536,2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</a:rPr>
                        <a:t>На обеспечение отдыха и оздоровления детей в оздоровительных лагерях с дневным пребыванием детей на базе оздоровительных учреждений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2 923,8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3 545,0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3 686,8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3 834,3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</a:rPr>
                        <a:t>На создание модельных муниципальных библиотек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5 555,6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</a:rPr>
                        <a:t>На финансовое обеспечение дорожной деятельности в рамках реализации национального проекта "Безопасные и качественные автомобильные дороги"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308 714,7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93 085,2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198 178,4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200 152,3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200 185,5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1111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Средства резервного фонда Кабинета Министров РА на проведение превентивных мероприятий по предупреждению стихийных бедствий и других чрезвычайных ситуаций на территории РА в связи с угрозой распространения новой </a:t>
                      </a:r>
                      <a:r>
                        <a:rPr lang="ru-RU" sz="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коронавирусной</a:t>
                      </a:r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инфекции (</a:t>
                      </a:r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COVID-19)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399,0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48937603"/>
                  </a:ext>
                </a:extLst>
              </a:tr>
              <a:tr h="31144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 расходы за счет средств резервного фонда Кабинета Министров РА на проведение мероприятий,</a:t>
                      </a:r>
                      <a:r>
                        <a:rPr lang="ru-RU" sz="9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посвященных празднованию 75-ой годовщины Победы в ВОВ 1941-1945 годов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</a:tr>
              <a:tr h="311448"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Итого: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3 568 332,1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2 389</a:t>
                      </a:r>
                      <a:r>
                        <a:rPr lang="ru-RU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786,0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2 238 581,8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1 889 704,1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1 897 481,9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55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40040"/>
            <a:ext cx="8424936" cy="602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lnSpc>
                <a:spcPct val="110000"/>
              </a:lnSpc>
            </a:pPr>
            <a:r>
              <a:rPr lang="ru-RU" sz="1400" dirty="0"/>
              <a:t>	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Уважаемые  жители города Майкопа!</a:t>
            </a:r>
          </a:p>
          <a:p>
            <a:pPr indent="457200" algn="ctr">
              <a:lnSpc>
                <a:spcPct val="110000"/>
              </a:lnSpc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Представляем вашему вниманию «Бюджет для граждан», который познакомит Вас с бюджетом муниципального образования «Город Майкоп» на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годов.</a:t>
            </a:r>
          </a:p>
          <a:p>
            <a:pPr indent="457200" algn="just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информационного ресурса «Бюджет для граждан» является одним из важных направлений Финансового управления администрации муниципального образования «Город Майкоп», нацеленной на повышение прозрачности, открытости бюджета и бюджетного процесса в нашем городе.</a:t>
            </a:r>
          </a:p>
          <a:p>
            <a:pPr indent="457200" algn="just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 декабря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прошли Публичные слушания по проекту решения Совета народных депутатов муниципального образования «Город Майкоп» «О бюджете муниципального образования «Город Майкоп» на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годов», а 24 декабря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проект решения был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рассмотрен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принят на сессии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народных депутатов муниципального образования «Город Майкоп».</a:t>
            </a:r>
          </a:p>
          <a:p>
            <a:pPr indent="457200" algn="just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позволит узнать какие доходы составляют основу местного бюджета, какие направления на расходования средств 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будет понятен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понимания процессов жизнедеятельности всего муниципального образования.</a:t>
            </a:r>
          </a:p>
          <a:p>
            <a:pPr indent="457200" algn="just">
              <a:lnSpc>
                <a:spcPct val="110000"/>
              </a:lnSpc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10000"/>
              </a:lnSpc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r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уважением, Л.В.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Ялина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руководитель Финансового управления </a:t>
            </a:r>
          </a:p>
          <a:p>
            <a:pPr indent="457200" algn="r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образования «Город Майкоп».</a:t>
            </a:r>
          </a:p>
          <a:p>
            <a:pPr indent="457200" algn="just">
              <a:lnSpc>
                <a:spcPct val="114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 бюджета муниципального образования «Город Майкоп» в 2022 году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65186742"/>
              </p:ext>
            </p:extLst>
          </p:nvPr>
        </p:nvGraphicFramePr>
        <p:xfrm>
          <a:off x="503548" y="1484784"/>
          <a:ext cx="8136904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99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муниципального бюджета </a:t>
            </a:r>
          </a:p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 «Город Майкоп»</a:t>
            </a:r>
          </a:p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2020-2024гг.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966510"/>
              </p:ext>
            </p:extLst>
          </p:nvPr>
        </p:nvGraphicFramePr>
        <p:xfrm>
          <a:off x="467543" y="1379247"/>
          <a:ext cx="8424937" cy="518153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6327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75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75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75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75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210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1229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100" u="none" dirty="0"/>
                        <a:t>Наименование</a:t>
                      </a:r>
                      <a:endParaRPr lang="ru-RU" sz="11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/>
                        <a:t>2020г.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/>
                        <a:t>(факт)</a:t>
                      </a:r>
                      <a:endParaRPr lang="ru-RU" sz="11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/>
                        <a:t>2021 г.</a:t>
                      </a:r>
                      <a:r>
                        <a:rPr lang="ru-RU" sz="1100" u="none" baseline="0" dirty="0"/>
                        <a:t> (оценка)</a:t>
                      </a:r>
                      <a:endParaRPr lang="ru-RU" sz="11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/>
                        <a:t>2022г.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/>
                        <a:t>(прогноз)</a:t>
                      </a:r>
                      <a:endParaRPr lang="ru-RU" sz="11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/>
                        <a:t>2023г.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/>
                        <a:t>(прогноз)</a:t>
                      </a:r>
                      <a:endParaRPr lang="ru-RU" sz="11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100" u="none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/>
                        <a:t>2024г.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/>
                        <a:t>(прогноз)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1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553">
                <a:tc>
                  <a:txBody>
                    <a:bodyPr/>
                    <a:lstStyle/>
                    <a:p>
                      <a:r>
                        <a:rPr lang="ru-RU" sz="1100" dirty="0"/>
                        <a:t>Общегосударственные вопросы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212 472,7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231 648,0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320 175,9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350 246,0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407 596,8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5738">
                <a:tc>
                  <a:txBody>
                    <a:bodyPr/>
                    <a:lstStyle/>
                    <a:p>
                      <a:r>
                        <a:rPr lang="ru-RU" sz="1100" dirty="0"/>
                        <a:t>Национальная безопасность и правоохранительная</a:t>
                      </a:r>
                      <a:r>
                        <a:rPr lang="ru-RU" sz="1100" baseline="0" dirty="0"/>
                        <a:t> деятельность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34 240,3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36 599,6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39 310,4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39 940,6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41 105,0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6992">
                <a:tc>
                  <a:txBody>
                    <a:bodyPr/>
                    <a:lstStyle/>
                    <a:p>
                      <a:r>
                        <a:rPr lang="ru-RU" sz="1100" dirty="0"/>
                        <a:t>Национальная экономика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692 462,7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463 700,3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607 858,6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469 769,2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472 767,6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6403">
                <a:tc>
                  <a:txBody>
                    <a:bodyPr/>
                    <a:lstStyle/>
                    <a:p>
                      <a:r>
                        <a:rPr lang="ru-RU" sz="1100" dirty="0"/>
                        <a:t>Жилищно-коммунальное хозяйство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1 305 376,4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786 906,6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496 958,5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332 101,5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320 354,2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3553">
                <a:tc>
                  <a:txBody>
                    <a:bodyPr/>
                    <a:lstStyle/>
                    <a:p>
                      <a:r>
                        <a:rPr lang="ru-RU" sz="1100" dirty="0"/>
                        <a:t>Образование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2 410 267,0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000" b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963 183,1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2 093 248,4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2 113 282,0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2 133 332,3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6992">
                <a:tc>
                  <a:txBody>
                    <a:bodyPr/>
                    <a:lstStyle/>
                    <a:p>
                      <a:r>
                        <a:rPr lang="ru-RU" sz="1100" dirty="0"/>
                        <a:t>Культура, кинематография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173 613,2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189 339,8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184 683,9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190 091,1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196 730,9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8740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/>
                        <a:t>Социальная политика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217 132,0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186 768,0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211 609,6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194 895,1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205 210,6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8740">
                <a:tc>
                  <a:txBody>
                    <a:bodyPr/>
                    <a:lstStyle/>
                    <a:p>
                      <a:r>
                        <a:rPr lang="ru-RU" sz="1100" dirty="0"/>
                        <a:t>Физическая культура и спорт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55 552,6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61 810,6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68 464,6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70 911,8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73 477,0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8740">
                <a:tc>
                  <a:txBody>
                    <a:bodyPr/>
                    <a:lstStyle/>
                    <a:p>
                      <a:r>
                        <a:rPr lang="ru-RU" sz="1100" dirty="0"/>
                        <a:t>Средства массовой информации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26 763,6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26 377,8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27 748,5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29 213,4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29 935,7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8740">
                <a:tc>
                  <a:txBody>
                    <a:bodyPr/>
                    <a:lstStyle/>
                    <a:p>
                      <a:r>
                        <a:rPr lang="ru-RU" sz="1100" dirty="0"/>
                        <a:t>Обслуживание</a:t>
                      </a:r>
                      <a:r>
                        <a:rPr lang="ru-RU" sz="1100" baseline="0" dirty="0"/>
                        <a:t> государственного долга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32 517,8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48 475,5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40 745,4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59 244,3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68 457,6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46062"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Итого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5 160 398,3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3 994 809,3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4 090 803,8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3 849 695,0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3 948 967,7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72400" y="65403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6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483768" y="211192"/>
            <a:ext cx="6264696" cy="22860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общегосударственные вопросы (тыс.руб.)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976027"/>
              </p:ext>
            </p:extLst>
          </p:nvPr>
        </p:nvGraphicFramePr>
        <p:xfrm>
          <a:off x="344240" y="628044"/>
          <a:ext cx="8424936" cy="32885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227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48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5268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2021г.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2022г.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2023г.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2024г.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9736">
                <a:tc>
                  <a:txBody>
                    <a:bodyPr/>
                    <a:lstStyle/>
                    <a:p>
                      <a:r>
                        <a:rPr lang="ru-RU" sz="900" dirty="0"/>
                        <a:t>Функционирование высшего должностного</a:t>
                      </a:r>
                      <a:r>
                        <a:rPr lang="ru-RU" sz="900" baseline="0" dirty="0"/>
                        <a:t> лица субъекта РФ и муниципального образования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1 765,6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1 287,0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1 966,2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2 044,8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2 126,7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8032">
                <a:tc>
                  <a:txBody>
                    <a:bodyPr/>
                    <a:lstStyle/>
                    <a:p>
                      <a:r>
                        <a:rPr lang="ru-RU" sz="900" dirty="0"/>
                        <a:t>Функционирование законодательных (представительных)</a:t>
                      </a:r>
                      <a:r>
                        <a:rPr lang="ru-RU" sz="900" baseline="0" dirty="0"/>
                        <a:t> органов государственной власти и представительных органов муниципального образования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13 603,8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10 962,4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15 117,3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15 644,5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16 193,0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7160">
                <a:tc>
                  <a:txBody>
                    <a:bodyPr/>
                    <a:lstStyle/>
                    <a:p>
                      <a:r>
                        <a:rPr lang="ru-RU" sz="900" dirty="0"/>
                        <a:t>Функционирование Правительства РФ, высших исполнительных</a:t>
                      </a:r>
                      <a:r>
                        <a:rPr lang="ru-RU" sz="900" baseline="0" dirty="0"/>
                        <a:t> органов власти субъектов РФ, местных администраций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78 569,9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94 436,8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95 786,8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99 526,9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103 395,9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1440">
                <a:tc>
                  <a:txBody>
                    <a:bodyPr/>
                    <a:lstStyle/>
                    <a:p>
                      <a:r>
                        <a:rPr lang="ru-RU" sz="900" dirty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22 403,2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17 715,8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26 652,3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27 651,7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28 690,4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9347">
                <a:tc>
                  <a:txBody>
                    <a:bodyPr/>
                    <a:lstStyle/>
                    <a:p>
                      <a:r>
                        <a:rPr lang="ru-RU" sz="900" dirty="0"/>
                        <a:t>Обеспечение проведения выборов и референдумов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1 800,0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1 946,0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1 946,0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1 946,0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2397">
                <a:tc>
                  <a:txBody>
                    <a:bodyPr/>
                    <a:lstStyle/>
                    <a:p>
                      <a:r>
                        <a:rPr lang="ru-RU" sz="900" dirty="0"/>
                        <a:t>Резервные фонды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5 000,0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5 000,0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5 000,0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8203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общегосударственные вопросы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96 130,3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105 446,0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173 707,3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198 432,1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250 244,8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547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b="1" kern="1200" dirty="0">
                          <a:effectLst/>
                          <a:latin typeface="+mn-lt"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212 472,8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231 648,0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320 175,9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350 246,0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407 596,8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259399" y="4110256"/>
            <a:ext cx="6552728" cy="504056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национальную безопасность и правоохранительную деятельность(тыс.руб.)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499752"/>
              </p:ext>
            </p:extLst>
          </p:nvPr>
        </p:nvGraphicFramePr>
        <p:xfrm>
          <a:off x="323528" y="4834096"/>
          <a:ext cx="8496943" cy="159065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2484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42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88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14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14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23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2021г.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2022г.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2023г.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2024г.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043">
                <a:tc>
                  <a:txBody>
                    <a:bodyPr/>
                    <a:lstStyle/>
                    <a:p>
                      <a:r>
                        <a:rPr lang="ru-RU" sz="900" dirty="0"/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34</a:t>
                      </a:r>
                      <a:r>
                        <a:rPr lang="ru-RU" sz="900" baseline="0" dirty="0" smtClean="0">
                          <a:latin typeface="+mn-lt"/>
                          <a:cs typeface="Arial" panose="020B0604020202020204" pitchFamily="34" charset="0"/>
                        </a:rPr>
                        <a:t> 240,3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26 778,0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12 077,3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12 529,8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13 000,4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800" b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Гражданская оборона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9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9 821,6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27 233,1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27 410,8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28 104,6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989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b="1" kern="1200" dirty="0">
                          <a:effectLst/>
                          <a:latin typeface="+mn-lt"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34 240,3</a:t>
                      </a:r>
                      <a:endParaRPr lang="ru-RU" sz="100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36 599,6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39 310,4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39 940,6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41 105,0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7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483768" y="204175"/>
            <a:ext cx="6264696" cy="22860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национальную экономику (тыс.руб.)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327237"/>
              </p:ext>
            </p:extLst>
          </p:nvPr>
        </p:nvGraphicFramePr>
        <p:xfrm>
          <a:off x="344240" y="692696"/>
          <a:ext cx="8424936" cy="258737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2997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48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2021г.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2022г.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2023г.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2024г.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9736">
                <a:tc>
                  <a:txBody>
                    <a:bodyPr/>
                    <a:lstStyle/>
                    <a:p>
                      <a:r>
                        <a:rPr lang="ru-RU" sz="900" dirty="0"/>
                        <a:t>Сельское хозяйство</a:t>
                      </a:r>
                      <a:r>
                        <a:rPr lang="ru-RU" sz="900" baseline="0" dirty="0"/>
                        <a:t> и рыболовство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3 942,0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3 724,4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4 080,8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4 218,2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4 361,3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900" dirty="0"/>
                        <a:t>Водное хозяйство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2 200,0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2 200,0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2 200,0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900" dirty="0"/>
                        <a:t>Транспорт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40 913,7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42</a:t>
                      </a:r>
                      <a:r>
                        <a:rPr lang="ru-RU" sz="900" baseline="0" dirty="0">
                          <a:latin typeface="+mn-lt"/>
                          <a:cs typeface="Arial" panose="020B0604020202020204" pitchFamily="34" charset="0"/>
                        </a:rPr>
                        <a:t> 223,5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38 768,0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31 856,8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34 569,0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1440">
                <a:tc>
                  <a:txBody>
                    <a:bodyPr/>
                    <a:lstStyle/>
                    <a:p>
                      <a:r>
                        <a:rPr lang="ru-RU" sz="900" dirty="0"/>
                        <a:t>Дорожное хозяйство (дорожный фонд)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626 030,6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397 197,6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536 355,7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404 789,4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404 395,7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9347">
                <a:tc>
                  <a:txBody>
                    <a:bodyPr/>
                    <a:lstStyle/>
                    <a:p>
                      <a:r>
                        <a:rPr lang="ru-RU" sz="900" dirty="0"/>
                        <a:t>Связь и информатика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29 125,0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1 871,8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1 295,8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1 295,8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2397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вопросы в</a:t>
                      </a:r>
                      <a:r>
                        <a:rPr lang="ru-RU" sz="900" baseline="0" dirty="0"/>
                        <a:t> области национальной экономики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21 547,3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20 547,7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24 582,3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25 409,0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25 945,8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47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b="1" kern="1200" dirty="0">
                          <a:effectLst/>
                          <a:latin typeface="+mn-lt"/>
                        </a:rPr>
                        <a:t>Всего:</a:t>
                      </a:r>
                      <a:endParaRPr lang="ru-RU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692 462,7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463 700,3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607 858,6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469 769,2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472 767,6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272362" y="3412244"/>
            <a:ext cx="6548110" cy="288032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жилищно-коммунальное хозяйство (тыс.руб.)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939515"/>
              </p:ext>
            </p:extLst>
          </p:nvPr>
        </p:nvGraphicFramePr>
        <p:xfrm>
          <a:off x="359532" y="3849768"/>
          <a:ext cx="8424936" cy="193021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2844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53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48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2020г. </a:t>
                      </a:r>
                    </a:p>
                    <a:p>
                      <a:pPr algn="ctr"/>
                      <a:r>
                        <a:rPr lang="ru-RU" sz="900" dirty="0"/>
                        <a:t>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2021г.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2022г.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2023г.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2024г.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9736">
                <a:tc>
                  <a:txBody>
                    <a:bodyPr/>
                    <a:lstStyle/>
                    <a:p>
                      <a:r>
                        <a:rPr lang="ru-RU" sz="900" dirty="0"/>
                        <a:t>Жилищное хозяйство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9 394,9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12 110,8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11 737,2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9 852,0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9 852,0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900" dirty="0"/>
                        <a:t>Коммунальное хозяйство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948 976,4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466 433,7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219 587,9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33108,4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19 597,0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900" dirty="0"/>
                        <a:t>Благоустройство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279 479,8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235 496,0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188 199,3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209 424,1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208 814,4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5456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вопросы в</a:t>
                      </a:r>
                      <a:r>
                        <a:rPr lang="ru-RU" sz="900" baseline="0" dirty="0"/>
                        <a:t> области жилищно-коммунального хозяйства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67 525,3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72 866,1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77 434,1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79 717,0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82 090,8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547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b="1" kern="1200" dirty="0">
                          <a:effectLst/>
                        </a:rPr>
                        <a:t>Всего:</a:t>
                      </a:r>
                      <a:endParaRPr lang="ru-RU" sz="9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i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1 305 376,4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i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786</a:t>
                      </a:r>
                      <a:r>
                        <a:rPr lang="ru-RU" sz="900" b="1" i="0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906,6</a:t>
                      </a:r>
                      <a:endParaRPr lang="ru-RU" sz="900" b="1" i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496 958,5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332 101,5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320 354,2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63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92720" y="116632"/>
            <a:ext cx="6201033" cy="288032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образование (тыс.руб.)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230718"/>
              </p:ext>
            </p:extLst>
          </p:nvPr>
        </p:nvGraphicFramePr>
        <p:xfrm>
          <a:off x="423245" y="455854"/>
          <a:ext cx="8460629" cy="208180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1487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96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0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04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04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10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27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Структура</a:t>
                      </a:r>
                      <a:r>
                        <a:rPr lang="ru-RU" sz="900" baseline="0" dirty="0">
                          <a:effectLst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2020г.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2021г.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2022г.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2023г. (прогноз)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2024г. (прогноз)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214">
                <a:tc>
                  <a:txBody>
                    <a:bodyPr/>
                    <a:lstStyle/>
                    <a:p>
                      <a:r>
                        <a:rPr lang="ru-RU" sz="900" dirty="0"/>
                        <a:t>Дошкольное образование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813 733,9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787 521,8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847 853,1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871 537,6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872 297,9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3593">
                <a:tc>
                  <a:txBody>
                    <a:bodyPr/>
                    <a:lstStyle/>
                    <a:p>
                      <a:r>
                        <a:rPr lang="ru-RU" sz="900" dirty="0"/>
                        <a:t>Общее образование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1 455 757,1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1 030 409,5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1 093 338,7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1 083 002,2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1 095 212,7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900" dirty="0"/>
                        <a:t>Дополнительное образование</a:t>
                      </a:r>
                      <a:r>
                        <a:rPr lang="ru-RU" sz="900" baseline="0" dirty="0"/>
                        <a:t> детей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75 101,7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74 206,0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72 106,2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75 905,2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80 050,8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1648">
                <a:tc>
                  <a:txBody>
                    <a:bodyPr/>
                    <a:lstStyle/>
                    <a:p>
                      <a:r>
                        <a:rPr lang="ru-RU" sz="900" dirty="0"/>
                        <a:t>Молодежная политики и оздоровление детей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7 803,0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  <a:r>
                        <a:rPr lang="ru-RU" sz="900" baseline="0" dirty="0">
                          <a:latin typeface="+mn-lt"/>
                          <a:cs typeface="Arial" panose="020B0604020202020204" pitchFamily="34" charset="0"/>
                        </a:rPr>
                        <a:t> 825,0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15 952,0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16 553,4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17 110,7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1648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вопросы в области образования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57 871,3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56 220,8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63 998,4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66 283,6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68 660,2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789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 b="1" dirty="0">
                          <a:effectLst/>
                          <a:latin typeface="+mn-lt"/>
                        </a:rPr>
                        <a:t>Всего:</a:t>
                      </a:r>
                      <a:endParaRPr lang="ru-RU" sz="90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2 410 267,0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1 963 183,1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2 093 248,4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1 947 524,6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2 133 332,3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671231" y="2618276"/>
            <a:ext cx="6201033" cy="288032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культуру и кинематографию (тыс. руб.)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034000"/>
              </p:ext>
            </p:extLst>
          </p:nvPr>
        </p:nvGraphicFramePr>
        <p:xfrm>
          <a:off x="441015" y="3011753"/>
          <a:ext cx="8424936" cy="12801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2029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68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48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4523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2021г.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2022г.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2023г.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2024г.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758">
                <a:tc>
                  <a:txBody>
                    <a:bodyPr/>
                    <a:lstStyle/>
                    <a:p>
                      <a:r>
                        <a:rPr lang="ru-RU" sz="900" dirty="0"/>
                        <a:t>Культура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+mn-lt"/>
                          <a:cs typeface="Arial" panose="020B0604020202020204" pitchFamily="34" charset="0"/>
                        </a:rPr>
                        <a:t>158 943,0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+mn-lt"/>
                          <a:cs typeface="Arial" panose="020B0604020202020204" pitchFamily="34" charset="0"/>
                        </a:rPr>
                        <a:t>175 623,2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169 276,1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174 128,6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180 191,9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130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вопросы в области культуры, кинематографии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+mn-lt"/>
                          <a:cs typeface="Arial" panose="020B0604020202020204" pitchFamily="34" charset="0"/>
                        </a:rPr>
                        <a:t>14 670,2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+mn-lt"/>
                          <a:cs typeface="Arial" panose="020B0604020202020204" pitchFamily="34" charset="0"/>
                        </a:rPr>
                        <a:t>13 707,6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15 407,8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15962,5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16 539,0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0485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b="1" kern="1200" dirty="0">
                          <a:effectLst/>
                        </a:rPr>
                        <a:t>Всего</a:t>
                      </a:r>
                      <a:r>
                        <a:rPr lang="ru-RU" sz="1000" b="1" kern="1200" dirty="0">
                          <a:effectLst/>
                        </a:rPr>
                        <a:t>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173 613,2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189 339,8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184 683,9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190 091,1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196 730,9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665631" y="4422072"/>
            <a:ext cx="6201033" cy="288032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социальную политику (тыс.руб.)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909932"/>
              </p:ext>
            </p:extLst>
          </p:nvPr>
        </p:nvGraphicFramePr>
        <p:xfrm>
          <a:off x="403056" y="4804317"/>
          <a:ext cx="8424936" cy="18516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240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88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48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528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2021г.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2022г.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2023г.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2024г.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0945">
                <a:tc>
                  <a:txBody>
                    <a:bodyPr/>
                    <a:lstStyle/>
                    <a:p>
                      <a:r>
                        <a:rPr lang="ru-RU" sz="900" dirty="0"/>
                        <a:t>Пенсионное обеспечение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17 046,8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16</a:t>
                      </a:r>
                      <a:r>
                        <a:rPr lang="ru-RU" sz="900" b="0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421,6</a:t>
                      </a:r>
                      <a:endParaRPr lang="ru-RU" sz="9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19 501,1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19 886,9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20 280,5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0945">
                <a:tc>
                  <a:txBody>
                    <a:bodyPr/>
                    <a:lstStyle/>
                    <a:p>
                      <a:r>
                        <a:rPr lang="ru-RU" sz="900" dirty="0"/>
                        <a:t>Социальное</a:t>
                      </a:r>
                      <a:r>
                        <a:rPr lang="ru-RU" sz="900" baseline="0" dirty="0"/>
                        <a:t> обеспечение населения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2 858,1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2 995,2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3 400,2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3 415,0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3 451,2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22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kern="1200" dirty="0"/>
                        <a:t>Охрана семьи и детства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195 746,7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165 942,6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187 152,3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169 987,6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179 821,7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827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kern="1200" dirty="0"/>
                        <a:t>Другие вопросы в области социальной политики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900" b="0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480,4</a:t>
                      </a:r>
                      <a:endParaRPr lang="ru-RU" sz="9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1 408,6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1 556,0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1 605,6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1 657,2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229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b="1" kern="1200" dirty="0">
                          <a:effectLst/>
                        </a:rPr>
                        <a:t>Всего:</a:t>
                      </a:r>
                      <a:endParaRPr lang="ru-RU" sz="9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217 132,0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186 768,0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177 179,9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194 895,1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205 210,6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55776" y="116632"/>
            <a:ext cx="6201033" cy="288032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физическую культуру  и спорт (тыс.руб.)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238633"/>
              </p:ext>
            </p:extLst>
          </p:nvPr>
        </p:nvGraphicFramePr>
        <p:xfrm>
          <a:off x="395537" y="483562"/>
          <a:ext cx="8388932" cy="158136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530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53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87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04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04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10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27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Структура</a:t>
                      </a:r>
                      <a:r>
                        <a:rPr lang="ru-RU" sz="900" baseline="0" dirty="0">
                          <a:effectLst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2020г.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2021г.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2022г.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2023г. (прогноз)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2024г. (прогноз)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214">
                <a:tc>
                  <a:txBody>
                    <a:bodyPr/>
                    <a:lstStyle/>
                    <a:p>
                      <a:r>
                        <a:rPr lang="ru-RU" sz="900" dirty="0"/>
                        <a:t>Физическая культура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37 352,0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42 002,7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46 961,9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48 682,5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50 471,9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3593">
                <a:tc>
                  <a:txBody>
                    <a:bodyPr/>
                    <a:lstStyle/>
                    <a:p>
                      <a:r>
                        <a:rPr lang="ru-RU" sz="900" dirty="0"/>
                        <a:t>Массовый спорт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12 192,3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12 489,2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14 403,2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14 896,9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15 410,1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вопросы в области физической культуры и спорта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008,4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7 318,7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7 099,5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7 332,4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7 595,0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789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>
                          <a:effectLst/>
                        </a:rPr>
                        <a:t>Всего: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55 552,6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61 810,6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68 464,6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70 911,8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73 477,0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643523" y="2184184"/>
            <a:ext cx="6201033" cy="288032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средства массовой информации (тыс.руб.)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528941"/>
              </p:ext>
            </p:extLst>
          </p:nvPr>
        </p:nvGraphicFramePr>
        <p:xfrm>
          <a:off x="441015" y="2743909"/>
          <a:ext cx="8424936" cy="12801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717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48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4523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2021г.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2022г.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2023г.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2024г.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758">
                <a:tc>
                  <a:txBody>
                    <a:bodyPr/>
                    <a:lstStyle/>
                    <a:p>
                      <a:r>
                        <a:rPr lang="ru-RU" sz="900" dirty="0"/>
                        <a:t>Телевидение и радиовещание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18 113,2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18 078,0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19 632,2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20 113,0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20 613,0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130">
                <a:tc>
                  <a:txBody>
                    <a:bodyPr/>
                    <a:lstStyle/>
                    <a:p>
                      <a:r>
                        <a:rPr lang="ru-RU" sz="900" dirty="0"/>
                        <a:t>Периодическая печать и издательства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8 650,4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8 299,8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8 116,3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9 100,4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9 322,7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048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>
                          <a:effectLst/>
                        </a:rPr>
                        <a:t>Всего: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26 763,6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26 377,8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27 748,5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29 213,4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29 935,7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647159" y="4181936"/>
            <a:ext cx="6201033" cy="288032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обслуживание государственного долга (тыс.руб.)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914975"/>
              </p:ext>
            </p:extLst>
          </p:nvPr>
        </p:nvGraphicFramePr>
        <p:xfrm>
          <a:off x="403056" y="4675013"/>
          <a:ext cx="8424936" cy="10287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717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48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528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2021г.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2022г.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2023г.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2024г.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0945">
                <a:tc>
                  <a:txBody>
                    <a:bodyPr/>
                    <a:lstStyle/>
                    <a:p>
                      <a:r>
                        <a:rPr lang="ru-RU" sz="900" dirty="0"/>
                        <a:t>Обслуживание внутреннего государственного и муниципального долга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32 517,8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48 475,5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40 745,4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59 244,3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68 457,6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22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 b="1" dirty="0">
                          <a:effectLst/>
                        </a:rPr>
                        <a:t>Всего: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32 517,8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48 475,5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40 745,4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59 244,3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68 457,6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9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22026" y="262970"/>
            <a:ext cx="8670454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5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Меры социальной поддержки отдельных категорий граждан в муниципальном образовании «Город Майкоп»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28982"/>
              </p:ext>
            </p:extLst>
          </p:nvPr>
        </p:nvGraphicFramePr>
        <p:xfrm>
          <a:off x="546086" y="1368553"/>
          <a:ext cx="8346394" cy="4580727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3857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245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53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8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65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29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24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36357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Малоимущие одиноко проживающие граждане или малоимущие семьи; приемные семьи; малоимущие многодетные семьи, имеющие в своем составе 6 и более детей до 18 лет; граждане, находящиеся в трудной жизненной ситуации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Единовременная материальная помощь малоимущим граждан на неотложные нужды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1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520</a:t>
                      </a: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520</a:t>
                      </a: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520</a:t>
                      </a: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0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0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300,0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300,0</a:t>
                      </a: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300,0</a:t>
                      </a: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8551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Малоимущие одиноко проживающие граждане или малоимущие семьи; приемные семьи; малоимущие многодетные семьи, имеющие в своем составе 6 и более детей до 18 лет; граждане, находящиеся в трудной жизненной ситуации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Единовременная материальная помощь на газификацию домовладений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8551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729" marR="5729" marT="5729" marB="0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8551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6290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30,0</a:t>
                      </a:r>
                    </a:p>
                  </a:txBody>
                  <a:tcPr marL="5729" marR="5729" marT="5729" marB="0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30,0</a:t>
                      </a: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30,0</a:t>
                      </a: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6357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Лица, отбывавшие наказание назначенное судом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Единовременная материальная помощь лицам, отбывавшим наказание, назначенное судом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63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33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2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8551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Участники Великой Отечественной войны, бывшие несовершеннолетние узники фашистских лагерей, вдовы участников (инвалидов) ВОВ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Единовременная материальная помощь на улучшение социально-бытовых условий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8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8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8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8551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Малоимущие многодетные семьи, имеющие в своем составе 6 и более детей до 18 лет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Ежемесячное пособие многодетной семье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8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8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8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6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66022680"/>
              </p:ext>
            </p:extLst>
          </p:nvPr>
        </p:nvGraphicFramePr>
        <p:xfrm>
          <a:off x="-612576" y="589462"/>
          <a:ext cx="4107632" cy="5597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222026" y="-27384"/>
            <a:ext cx="8670454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5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Меры социальной поддержки отдельных категорий граждан в муниципальном образовании «Город Майкоп»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482253"/>
              </p:ext>
            </p:extLst>
          </p:nvPr>
        </p:nvGraphicFramePr>
        <p:xfrm>
          <a:off x="467544" y="1297631"/>
          <a:ext cx="8352928" cy="4723657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6582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10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461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20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54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6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Целевая группа</a:t>
                      </a:r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Вид поддержки</a:t>
                      </a:r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</a:rPr>
                        <a:t>2022 </a:t>
                      </a:r>
                      <a:r>
                        <a:rPr lang="ru-RU" sz="1050" u="none" strike="noStrike" dirty="0">
                          <a:effectLst/>
                        </a:rPr>
                        <a:t>год</a:t>
                      </a:r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</a:rPr>
                        <a:t>2023 </a:t>
                      </a:r>
                      <a:r>
                        <a:rPr lang="ru-RU" sz="1050" u="none" strike="noStrike" dirty="0">
                          <a:effectLst/>
                        </a:rPr>
                        <a:t>год</a:t>
                      </a:r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</a:rPr>
                        <a:t>2024 </a:t>
                      </a:r>
                      <a:r>
                        <a:rPr lang="ru-RU" sz="1050" u="none" strike="noStrike" dirty="0">
                          <a:effectLst/>
                        </a:rPr>
                        <a:t>год</a:t>
                      </a:r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262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Молодые семьи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Социальная выплата на приобретение жилья молодым семьям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2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4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4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15 000,0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5 000,0</a:t>
                      </a: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5 000,0</a:t>
                      </a: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585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Малоимущие многодетные семьи имеющие в своем составе 6 и более детей до 18 лет; граждане, находящиеся в трудной жизненной ситуации; участники (инвалиды) ВОВ; бывшие несовершеннолетние узники фашистских лагерей, вдовы участников (инвалидов)ВОВ; лица, отбывавшие наказание, назначенное судом; граждане не имеющие регистрации по месту жительства или месту пребывания в муниципальном образовании «город Майкоп»; одиноко проживающие пенсионера, инвалиды или семьи, состоящие из нетрудоспособных членов, проживающие в неблагоустроенном жилье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Предоставление банных услуг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20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180</a:t>
                      </a: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180</a:t>
                      </a: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180</a:t>
                      </a: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1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6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850,0</a:t>
                      </a: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850,0</a:t>
                      </a: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850,0</a:t>
                      </a: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262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Граждане, которым присвоено звание «Почетный гражданин города Майкопа»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Ежемесячная денежная выплата </a:t>
                      </a:r>
                      <a:br>
                        <a:rPr lang="ru-RU" sz="1000" u="none" strike="noStrike">
                          <a:effectLst/>
                        </a:rPr>
                      </a:b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2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8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0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577,2</a:t>
                      </a: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633,8</a:t>
                      </a: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662,2</a:t>
                      </a: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8784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Лица, замещавшие должности муниципальной службы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Пенсия за выслугу лет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8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95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103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78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14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18 817,9</a:t>
                      </a: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20 250,4</a:t>
                      </a: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21 043,1</a:t>
                      </a: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78784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Работники образовательных учреждений проживающие и работающие в сельских  населенных пунктах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Компенсационные</a:t>
                      </a:r>
                      <a:r>
                        <a:rPr lang="ru-RU" sz="1000" u="none" strike="noStrike" baseline="0" dirty="0">
                          <a:effectLst/>
                        </a:rPr>
                        <a:t> выплаты по возмещению затрат на оплату проезда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8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78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78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401,4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401,4</a:t>
                      </a: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401,4</a:t>
                      </a: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9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4313"/>
            <a:ext cx="83502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87203"/>
              </p:ext>
            </p:extLst>
          </p:nvPr>
        </p:nvGraphicFramePr>
        <p:xfrm>
          <a:off x="179388" y="1125538"/>
          <a:ext cx="8713787" cy="546735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962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3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1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1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1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21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6416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51228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77757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Наименование проекта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Место реализации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Срок реализации (срок ввода в эксплуатацию)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Объем финансирования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Результат от реализации общественно-значимого проекта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65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/>
                        <a:t>2020 год (факт)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/>
                        <a:t>2021 год (оценка)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/>
                        <a:t>2022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/>
                        <a:t>2023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/>
                        <a:t>2024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630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Субсидия на  </a:t>
                      </a:r>
                      <a:r>
                        <a:rPr lang="ru-RU" sz="900" baseline="0" dirty="0">
                          <a:effectLst/>
                        </a:rPr>
                        <a:t>«</a:t>
                      </a:r>
                      <a:r>
                        <a:rPr lang="ru-RU" sz="900" dirty="0"/>
                        <a:t>Обеспечение жильем молодых семей</a:t>
                      </a:r>
                      <a:r>
                        <a:rPr lang="ru-RU" sz="900" dirty="0"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Муниципальное образование </a:t>
                      </a:r>
                      <a:r>
                        <a:rPr lang="ru-RU" sz="900" baseline="0" dirty="0">
                          <a:effectLst/>
                        </a:rPr>
                        <a:t>«</a:t>
                      </a:r>
                      <a:r>
                        <a:rPr lang="ru-RU" sz="900" dirty="0"/>
                        <a:t>Город Майкоп</a:t>
                      </a:r>
                      <a:r>
                        <a:rPr lang="ru-RU" sz="900" dirty="0"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2020-2024 гг.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36 334,1</a:t>
                      </a: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15 000,0</a:t>
                      </a: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15 000,0</a:t>
                      </a: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5 000,0</a:t>
                      </a: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5 000,0</a:t>
                      </a: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 2021 году свидетельства на получение социальной выплаты на приобретение жилого помещения и (или) строительство индивидуального жилого дома получили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молодых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семей</a:t>
                      </a:r>
                    </a:p>
                  </a:txBody>
                  <a:tcPr marL="91450" marR="91450" marT="45718" marB="4571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9555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Праздничные</a:t>
                      </a:r>
                      <a:r>
                        <a:rPr lang="ru-RU" sz="900" baseline="0" dirty="0"/>
                        <a:t> мероприятия (детские новогодние утренники, вручение новогодних подарков)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Муниципальное образование </a:t>
                      </a:r>
                      <a:r>
                        <a:rPr lang="ru-RU" sz="900" baseline="0" dirty="0">
                          <a:effectLst/>
                        </a:rPr>
                        <a:t>«</a:t>
                      </a:r>
                      <a:r>
                        <a:rPr lang="ru-RU" sz="900" dirty="0"/>
                        <a:t>Город Майкоп</a:t>
                      </a:r>
                      <a:r>
                        <a:rPr lang="ru-RU" sz="900" dirty="0"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2020-2024 гг.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250,0</a:t>
                      </a: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250,0</a:t>
                      </a: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250,0</a:t>
                      </a: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250,0</a:t>
                      </a: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Повышение социальной защищенности малообеспеченных граждан</a:t>
                      </a:r>
                    </a:p>
                  </a:txBody>
                  <a:tcPr marL="91450" marR="91450" marT="45718" marB="4571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94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Благотворительные акции (День Победы, мероприятия, посвященные месячнику</a:t>
                      </a:r>
                      <a:r>
                        <a:rPr lang="ru-RU" sz="900" baseline="0" dirty="0"/>
                        <a:t> «Белая трость»)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Муниципальное образование </a:t>
                      </a:r>
                      <a:r>
                        <a:rPr lang="ru-RU" sz="900" baseline="0" dirty="0">
                          <a:effectLst/>
                        </a:rPr>
                        <a:t>«</a:t>
                      </a:r>
                      <a:r>
                        <a:rPr lang="ru-RU" sz="900" dirty="0"/>
                        <a:t>Город Майкоп</a:t>
                      </a:r>
                      <a:r>
                        <a:rPr lang="ru-RU" sz="900" dirty="0">
                          <a:effectLst/>
                        </a:rPr>
                        <a:t>»</a:t>
                      </a:r>
                      <a:endParaRPr lang="ru-RU" sz="900" dirty="0"/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2020-2024 гг.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150,0</a:t>
                      </a: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250,0</a:t>
                      </a: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250,0</a:t>
                      </a: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250,0</a:t>
                      </a: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250,0</a:t>
                      </a: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Увеличение количества благотворительных акций и граждан, принявших в них участие</a:t>
                      </a:r>
                    </a:p>
                  </a:txBody>
                  <a:tcPr marL="91450" marR="91450" marT="45718" marB="4571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02625" y="692150"/>
            <a:ext cx="81952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err="1">
                <a:solidFill>
                  <a:schemeClr val="accent3">
                    <a:lumMod val="75000"/>
                  </a:schemeClr>
                </a:solidFill>
              </a:rPr>
              <a:t>тыс.руб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2026" y="67271"/>
            <a:ext cx="867045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реализации общественно-значимых проектов для муниципального образования «Город Майкоп»</a:t>
            </a:r>
          </a:p>
        </p:txBody>
      </p:sp>
    </p:spTree>
    <p:extLst>
      <p:ext uri="{BB962C8B-B14F-4D97-AF65-F5344CB8AC3E}">
        <p14:creationId xmlns:p14="http://schemas.microsoft.com/office/powerpoint/2010/main" val="5951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4313"/>
            <a:ext cx="83502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86311"/>
              </p:ext>
            </p:extLst>
          </p:nvPr>
        </p:nvGraphicFramePr>
        <p:xfrm>
          <a:off x="236872" y="969098"/>
          <a:ext cx="8640762" cy="577935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239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49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0523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3544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74081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90066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Наименование проекта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Место реализации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Срок реализации (срок </a:t>
                      </a:r>
                      <a:endParaRPr lang="ru-RU" sz="900" dirty="0" smtClean="0"/>
                    </a:p>
                    <a:p>
                      <a:pPr algn="ctr"/>
                      <a:r>
                        <a:rPr lang="ru-RU" sz="900" dirty="0" smtClean="0"/>
                        <a:t>ввода </a:t>
                      </a:r>
                      <a:r>
                        <a:rPr lang="ru-RU" sz="900" dirty="0"/>
                        <a:t>в </a:t>
                      </a:r>
                      <a:r>
                        <a:rPr lang="ru-RU" sz="900" dirty="0" smtClean="0"/>
                        <a:t>эксплуатацию)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Объем финансирования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Результат от реализации общественно-значимого проекта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/>
                        <a:t>2020 год (факт)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/>
                        <a:t>2021 год (оценка)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/>
                        <a:t>2022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/>
                        <a:t>2023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/>
                        <a:t>2024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8592">
                <a:tc>
                  <a:txBody>
                    <a:bodyPr/>
                    <a:lstStyle/>
                    <a:p>
                      <a:pPr algn="ctr"/>
                      <a:r>
                        <a:rPr lang="ru-RU" sz="900"/>
                        <a:t>Формирование современной городской среды 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Муниципальное образование </a:t>
                      </a:r>
                      <a:r>
                        <a:rPr lang="ru-RU" sz="900" baseline="0" dirty="0">
                          <a:effectLst/>
                        </a:rPr>
                        <a:t>«</a:t>
                      </a:r>
                      <a:r>
                        <a:rPr lang="ru-RU" sz="900" dirty="0"/>
                        <a:t>Город Майкоп</a:t>
                      </a:r>
                      <a:r>
                        <a:rPr lang="ru-RU" sz="900" dirty="0">
                          <a:effectLst/>
                        </a:rPr>
                        <a:t>»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2020-2024 гг.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157 241,7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95 601,1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55 817,0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76 605,8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76 605,8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Обустроены 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r>
                        <a:rPr lang="ru-RU" sz="10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дворовые </a:t>
                      </a: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территории, 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0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общественных </a:t>
                      </a: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территорий</a:t>
                      </a:r>
                    </a:p>
                    <a:p>
                      <a:pPr algn="ctr"/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6300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Расходы по программе «Доступная среда»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Муниципальное образование </a:t>
                      </a:r>
                      <a:r>
                        <a:rPr lang="ru-RU" sz="900" baseline="0" dirty="0">
                          <a:effectLst/>
                        </a:rPr>
                        <a:t>«</a:t>
                      </a:r>
                      <a:r>
                        <a:rPr lang="ru-RU" sz="900" dirty="0"/>
                        <a:t>Город Майкоп</a:t>
                      </a:r>
                      <a:r>
                        <a:rPr lang="ru-RU" sz="900" dirty="0">
                          <a:effectLst/>
                        </a:rPr>
                        <a:t>»</a:t>
                      </a:r>
                      <a:endParaRPr lang="ru-RU" sz="900" dirty="0"/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2020-2024 гг.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693,3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Увеличение,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обеспеченных средствами реабилитации, инвалидов по зрению, не вошедших в перечень реабилитационных мероприятий, технических средств реабилитации и услуг</a:t>
                      </a:r>
                    </a:p>
                  </a:txBody>
                  <a:tcPr marL="91438" marR="91438" marT="45704" marB="45704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564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Обеспечение безопасности дорожного движения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Муниципальное образование «Город Майкоп»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2020-2024 гг.</a:t>
                      </a:r>
                    </a:p>
                    <a:p>
                      <a:pPr algn="ctr"/>
                      <a:endParaRPr lang="ru-RU" sz="900" dirty="0"/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2 619,5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1 511,3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285,8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285,8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285,8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Устройство дорожных знаков и корректировка схемы организации дорожного движения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9662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Расходы по нацпроекту</a:t>
                      </a:r>
                      <a:r>
                        <a:rPr lang="ru-RU" sz="900" baseline="0" dirty="0"/>
                        <a:t> «Безопасные и качественные дороги»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Муниципальное образование «Город Майкоп»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2020-2024 гг.</a:t>
                      </a:r>
                    </a:p>
                    <a:p>
                      <a:pPr algn="ctr"/>
                      <a:endParaRPr lang="ru-RU" sz="900" dirty="0"/>
                    </a:p>
                    <a:p>
                      <a:pPr algn="ctr"/>
                      <a:endParaRPr lang="ru-RU" sz="900" dirty="0"/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201 946,7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93 085,2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198 178,4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200 152,3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200 185,5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Ремонт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11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участков дорог. Обустройство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участков дорог элементами безопасности дорожного движения (установка светофоров, ограждений и искусственных неровностей)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74063" y="600075"/>
            <a:ext cx="81952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err="1">
                <a:solidFill>
                  <a:schemeClr val="accent3">
                    <a:lumMod val="75000"/>
                  </a:schemeClr>
                </a:solidFill>
              </a:rPr>
              <a:t>тыс.руб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026" y="67271"/>
            <a:ext cx="867045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реализации общественно-значимых проектов для муниципального образования «Город Майкоп»</a:t>
            </a:r>
          </a:p>
        </p:txBody>
      </p:sp>
    </p:spTree>
    <p:extLst>
      <p:ext uri="{BB962C8B-B14F-4D97-AF65-F5344CB8AC3E}">
        <p14:creationId xmlns:p14="http://schemas.microsoft.com/office/powerpoint/2010/main" val="6086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862234"/>
              </p:ext>
            </p:extLst>
          </p:nvPr>
        </p:nvGraphicFramePr>
        <p:xfrm>
          <a:off x="467544" y="2132856"/>
          <a:ext cx="8460941" cy="453650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793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00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28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28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04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52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2691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Показатели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2020 (факт)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/>
                        <a:t>2021 (оценка)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/>
                        <a:t>2022 (прогноз)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/>
                        <a:t>2023 (прогноз)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/>
                        <a:t>2024</a:t>
                      </a:r>
                    </a:p>
                    <a:p>
                      <a:pPr algn="ctr"/>
                      <a:r>
                        <a:rPr lang="ru-RU" sz="1100" kern="1200" dirty="0"/>
                        <a:t>(прогноз)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49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/>
                        <a:t>1. Объем отгруженных товаров  собственного производства по видам деятельности по крупным и</a:t>
                      </a:r>
                      <a:r>
                        <a:rPr lang="ru-RU" sz="1000" kern="1200" baseline="0" dirty="0"/>
                        <a:t> средним предприятиям</a:t>
                      </a:r>
                      <a:r>
                        <a:rPr lang="ru-RU" sz="1000" kern="1200" dirty="0"/>
                        <a:t>, всего (млн. руб.)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15 689,9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19525,6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20 687,5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22 484,5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23 673,9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2653">
                <a:tc>
                  <a:txBody>
                    <a:bodyPr/>
                    <a:lstStyle/>
                    <a:p>
                      <a:r>
                        <a:rPr lang="ru-RU" sz="1000" dirty="0"/>
                        <a:t>2. Среднесписочная</a:t>
                      </a:r>
                      <a:r>
                        <a:rPr lang="ru-RU" sz="1000" baseline="0" dirty="0"/>
                        <a:t> численность по полному кругу предприятий, (чел.)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47 551,0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47 642,0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47 773,0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47 968,0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48 185,0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4278">
                <a:tc>
                  <a:txBody>
                    <a:bodyPr/>
                    <a:lstStyle/>
                    <a:p>
                      <a:r>
                        <a:rPr lang="ru-RU" sz="1000" dirty="0"/>
                        <a:t>3. Фонд оплаты труда по</a:t>
                      </a:r>
                      <a:r>
                        <a:rPr lang="ru-RU" sz="1000" baseline="0" dirty="0"/>
                        <a:t> крупным и средним предприятиям,</a:t>
                      </a:r>
                      <a:r>
                        <a:rPr lang="ru-RU" sz="1000" dirty="0"/>
                        <a:t> (млн. руб.)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16 037,1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17 111,5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18 060,7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19 119,4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20 285,7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4603">
                <a:tc>
                  <a:txBody>
                    <a:bodyPr/>
                    <a:lstStyle/>
                    <a:p>
                      <a:r>
                        <a:rPr lang="ru-RU" sz="1000" dirty="0"/>
                        <a:t>4. Прибыль прибыльных организаций,</a:t>
                      </a:r>
                      <a:r>
                        <a:rPr lang="ru-RU" sz="1000" baseline="0" dirty="0"/>
                        <a:t> </a:t>
                      </a:r>
                      <a:r>
                        <a:rPr lang="ru-RU" sz="1000" dirty="0"/>
                        <a:t>(млн. руб.)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3 736,4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4 911,8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196,7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5 573,1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5 996,5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4603">
                <a:tc>
                  <a:txBody>
                    <a:bodyPr/>
                    <a:lstStyle/>
                    <a:p>
                      <a:r>
                        <a:rPr lang="ru-RU" sz="1000" dirty="0"/>
                        <a:t>5. Стоимость</a:t>
                      </a:r>
                      <a:r>
                        <a:rPr lang="ru-RU" sz="1000" baseline="0" dirty="0"/>
                        <a:t> основных фондов</a:t>
                      </a:r>
                      <a:r>
                        <a:rPr lang="ru-RU" sz="1000" dirty="0"/>
                        <a:t>, всего (млн. руб.)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14 311,6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15 012,9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15 808,5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16 662,2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17 578,6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4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6. Оборот розничной торговли,</a:t>
                      </a:r>
                      <a:r>
                        <a:rPr lang="ru-RU" sz="1000" baseline="0" dirty="0"/>
                        <a:t> </a:t>
                      </a:r>
                      <a:r>
                        <a:rPr lang="ru-RU" sz="1000" dirty="0"/>
                        <a:t>(млн. руб.)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37 468,9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40 243,8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42 693,7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45 601,5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49 038,3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4603">
                <a:tc>
                  <a:txBody>
                    <a:bodyPr/>
                    <a:lstStyle/>
                    <a:p>
                      <a:r>
                        <a:rPr lang="ru-RU" sz="1000" dirty="0"/>
                        <a:t>7. Оборот общественного питания,</a:t>
                      </a:r>
                      <a:r>
                        <a:rPr lang="ru-RU" sz="1000" baseline="0" dirty="0"/>
                        <a:t> (млн. руб.)</a:t>
                      </a:r>
                      <a:endParaRPr lang="ru-RU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1 274,1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1 318,7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397,5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1 494,1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1 600,5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3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8. Объем платных</a:t>
                      </a:r>
                      <a:r>
                        <a:rPr lang="ru-RU" sz="1000" baseline="0" dirty="0"/>
                        <a:t> услуг населению, (млн. руб.)</a:t>
                      </a:r>
                      <a:endParaRPr lang="ru-RU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10 587,6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11 034,2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11 727,6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12 537,7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13 469,1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85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9. Инвестиции в основной капитал по крупным и средним предприятиям, </a:t>
                      </a:r>
                      <a:r>
                        <a:rPr lang="ru-RU" sz="1000" baseline="0" dirty="0"/>
                        <a:t>(млн. руб.)</a:t>
                      </a:r>
                      <a:endParaRPr lang="ru-RU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7 783,9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7 985,7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8 787,4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9 493,4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10 256,0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91580" y="404664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прогнозные показатели социально-экономического развития муниципального образования «Город Майкоп»</a:t>
            </a:r>
            <a:endParaRPr lang="ru-RU" sz="2400" b="1" dirty="0">
              <a:ln w="12700">
                <a:solidFill>
                  <a:srgbClr val="00A800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6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4313"/>
            <a:ext cx="83502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003988"/>
              </p:ext>
            </p:extLst>
          </p:nvPr>
        </p:nvGraphicFramePr>
        <p:xfrm>
          <a:off x="280988" y="1190625"/>
          <a:ext cx="8640762" cy="262400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106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75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07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68545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65638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Наименование проекта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Место реализации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Срок реализации (срок ввода в эксплуатацию)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Объем финансирования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Результат от реализации общественно-значимого проекта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386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/>
                        <a:t>2020 год (факт)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/>
                        <a:t>2021 год (оценка)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/>
                        <a:t>2022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/>
                        <a:t>2023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/>
                        <a:t>2024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468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Создание дополнительных мест для детей в возрасте от 1,5 лет до 3 лет в образовательных организациях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Муниципальное образование </a:t>
                      </a:r>
                      <a:r>
                        <a:rPr lang="ru-RU" sz="900" baseline="0" dirty="0">
                          <a:effectLst/>
                        </a:rPr>
                        <a:t>«</a:t>
                      </a:r>
                      <a:r>
                        <a:rPr lang="ru-RU" sz="900" dirty="0"/>
                        <a:t>Город Майкоп</a:t>
                      </a:r>
                      <a:r>
                        <a:rPr lang="ru-RU" sz="900" dirty="0">
                          <a:effectLst/>
                        </a:rPr>
                        <a:t>»</a:t>
                      </a:r>
                      <a:endParaRPr lang="ru-RU" sz="900" dirty="0"/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2020-2024 гг.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1 809,9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1 853,1</a:t>
                      </a: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1 853,1</a:t>
                      </a: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1 853,1</a:t>
                      </a: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Создание дополнительных 10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мест для детей в возрасте от 1,5 до 3 лет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982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Создание новых мест в общеобразовательных организациях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Муниципальное образование «Город Майкоп»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 2020-2024 гг.</a:t>
                      </a:r>
                    </a:p>
                    <a:p>
                      <a:pPr algn="ctr"/>
                      <a:endParaRPr lang="ru-RU" sz="900" dirty="0"/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197 544,5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Создание 1350 мест в общеобразовательных учреждениях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74063" y="600075"/>
            <a:ext cx="81952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err="1">
                <a:solidFill>
                  <a:schemeClr val="accent3">
                    <a:lumMod val="75000"/>
                  </a:schemeClr>
                </a:solidFill>
              </a:rPr>
              <a:t>тыс.руб</a:t>
            </a:r>
            <a:r>
              <a:rPr lang="ru-RU" sz="1400" dirty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026" y="67271"/>
            <a:ext cx="867045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реализации общественно-значимых проектов для муниципального образования «Город Майкоп»</a:t>
            </a:r>
          </a:p>
        </p:txBody>
      </p:sp>
    </p:spTree>
    <p:extLst>
      <p:ext uri="{BB962C8B-B14F-4D97-AF65-F5344CB8AC3E}">
        <p14:creationId xmlns:p14="http://schemas.microsoft.com/office/powerpoint/2010/main" val="300971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79619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Программно-целевые расходы муниципального бюджета муниципального образования «Город Майкоп»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955920"/>
            <a:ext cx="8229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Интегрированные в бюджетный процесс муниципальные программы муниципального образования «Город Майкоп» учитывают все направления социально-экономического развития муниципального образования и позволяют более четко определить приоритеты использования бюджетных средств и, следовательно, создают условия для повышения качества бюджетного планирования, эффективности, гибкости и результативности использования бюджетных средств.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1785234"/>
              </p:ext>
            </p:extLst>
          </p:nvPr>
        </p:nvGraphicFramePr>
        <p:xfrm>
          <a:off x="1295636" y="2132856"/>
          <a:ext cx="7128792" cy="3799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9572" y="5819175"/>
            <a:ext cx="7704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муниципального образования «Город Майкоп» в рамках программ в 2022 году составят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3 689 886,3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руб.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(90,1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 от общего объема бюджета муниципального образования «Город Майкоп»).</a:t>
            </a:r>
          </a:p>
        </p:txBody>
      </p:sp>
    </p:spTree>
    <p:extLst>
      <p:ext uri="{BB962C8B-B14F-4D97-AF65-F5344CB8AC3E}">
        <p14:creationId xmlns:p14="http://schemas.microsoft.com/office/powerpoint/2010/main" val="13903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808" y="63977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Расходы бюджета муниципального образования «Город Майкоп» на реализацию муниципальных программ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915429"/>
              </p:ext>
            </p:extLst>
          </p:nvPr>
        </p:nvGraphicFramePr>
        <p:xfrm>
          <a:off x="160658" y="908720"/>
          <a:ext cx="8928990" cy="49375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24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3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13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13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365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/>
                        <a:t>Наименование 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/>
                        <a:t>2020г. (факт)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/>
                        <a:t>2021г.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/>
                        <a:t>(оценка)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/>
                        <a:t>2022 г.</a:t>
                      </a:r>
                      <a:r>
                        <a:rPr lang="ru-RU" sz="1000" baseline="0" dirty="0"/>
                        <a:t> 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2023 г.</a:t>
                      </a:r>
                      <a:r>
                        <a:rPr lang="ru-RU" sz="1000" baseline="0" dirty="0"/>
                        <a:t> (прогноз)</a:t>
                      </a:r>
                      <a:endParaRPr lang="ru-RU" sz="10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2024 г.</a:t>
                      </a:r>
                      <a:r>
                        <a:rPr lang="ru-RU" sz="1000" baseline="0" dirty="0"/>
                        <a:t> (прогноз)</a:t>
                      </a:r>
                      <a:endParaRPr lang="ru-RU" sz="10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«Развитие сельского хозяйства и регулирование рынков сельскохозяйственной продукции, сырья и продовольствия в муниципальном образовании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3 942,0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2 958,4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4 080,8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4 218,2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4 361,3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«Развитие общественного пассажирского транспорта в муниципальном образовании «Город Майкоп» </a:t>
                      </a: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40 913,7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43 619,4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38 768,0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31 856,8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34 569,0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394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«Информатизация</a:t>
                      </a:r>
                      <a:r>
                        <a:rPr lang="ru-RU" sz="1000" u="none" strike="noStrike" baseline="0" dirty="0">
                          <a:effectLst/>
                        </a:rPr>
                        <a:t> Администрации </a:t>
                      </a:r>
                      <a:r>
                        <a:rPr lang="ru-RU" sz="1000" u="none" strike="noStrike" dirty="0">
                          <a:effectLst/>
                        </a:rPr>
                        <a:t>муниципального образования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1 871,8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1 295,8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1 295,8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«Развитие системы образования муниципального образования «Город Майкоп»</a:t>
                      </a:r>
                    </a:p>
                    <a:p>
                      <a:pPr algn="l" fontAlgn="t"/>
                      <a:endParaRPr lang="ru-RU" sz="1000" u="none" strike="noStrike" dirty="0">
                        <a:effectLst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</a:t>
                      </a:r>
                      <a:r>
                        <a:rPr lang="ru-RU" sz="1000" baseline="0" dirty="0"/>
                        <a:t> 361 010,2</a:t>
                      </a:r>
                      <a:endParaRPr lang="ru-RU" sz="10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1 759 905,9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2 055 960,0</a:t>
                      </a:r>
                      <a:endParaRPr lang="ru-RU" sz="10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2 074 564,3</a:t>
                      </a:r>
                      <a:endParaRPr lang="ru-RU" sz="10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2 093 184,3</a:t>
                      </a:r>
                      <a:endParaRPr lang="ru-RU" sz="1000" dirty="0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«Развитие территориального общественного самоуправления в муниципальном образовании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27 684,5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28 664,7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33 718,4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33 718,4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33 718,4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«Развитие культуры</a:t>
                      </a:r>
                      <a:r>
                        <a:rPr lang="ru-RU" sz="1000" u="none" strike="noStrike" baseline="0" dirty="0">
                          <a:effectLst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</a:rPr>
                        <a:t>муниципального образования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173 623,2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149 617,6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189 531,0</a:t>
                      </a:r>
                      <a:endParaRPr lang="ru-RU" sz="10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195 343,4</a:t>
                      </a:r>
                      <a:endParaRPr lang="ru-RU" sz="10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202 461,7</a:t>
                      </a:r>
                      <a:endParaRPr lang="ru-RU" sz="1000" dirty="0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«Молодежь столицы Адыгеи»</a:t>
                      </a:r>
                    </a:p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7 803,1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7 994,5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9 983,1</a:t>
                      </a:r>
                      <a:endParaRPr lang="ru-RU" sz="10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10 442,7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10 852,5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«О противодействии коррупции в муниципальном образовании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191,9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301,8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350,0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350,0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350,0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«Управление муниципальными финансами»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47 996,6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58 563,4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58 554,9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159 457,1</a:t>
                      </a:r>
                      <a:endParaRPr lang="ru-RU" sz="10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221 259,6</a:t>
                      </a:r>
                      <a:endParaRPr lang="ru-RU" sz="1000" dirty="0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«Развитие средств массовой информации в муниципальном образовании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26 763,6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24 664,7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27 748,5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29 213,4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29 935,7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772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</a:rPr>
                        <a:t>«Развитие жилищно-коммунального, дорожного хозяйства и благоустройства в муниципальном образовании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1 750 619,4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998 625,7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953 370,4</a:t>
                      </a:r>
                      <a:endParaRPr lang="ru-RU" sz="10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642 239,0</a:t>
                      </a:r>
                      <a:endParaRPr lang="ru-RU" sz="10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629 780,2</a:t>
                      </a:r>
                      <a:endParaRPr lang="ru-RU" sz="1000" dirty="0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772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</a:rPr>
                        <a:t>«Обеспечение деятельности и реализации полномочий Комитета по управлению имуществом муниципального образования «Город Майкоп» </a:t>
                      </a: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34 104,9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33 121,5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41 101,1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42 335,4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43 618,3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87573" y="647110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315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7961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rgbClr val="A7EA52">
                      <a:lumMod val="5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Расходы бюджета муниципального образования «Город Майкоп» на реализацию муниципальных программ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535149"/>
              </p:ext>
            </p:extLst>
          </p:nvPr>
        </p:nvGraphicFramePr>
        <p:xfrm>
          <a:off x="107504" y="1340768"/>
          <a:ext cx="8881941" cy="385769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5986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98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78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67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44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44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206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/>
                        <a:t>Наименование 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/>
                        <a:t>2020г. (факт)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/>
                        <a:t>2021г. (оценка)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/>
                        <a:t>2022 г.</a:t>
                      </a:r>
                      <a:r>
                        <a:rPr lang="ru-RU" sz="1000" baseline="0" dirty="0"/>
                        <a:t> 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2023 г.</a:t>
                      </a:r>
                      <a:r>
                        <a:rPr lang="ru-RU" sz="1000" baseline="0" dirty="0"/>
                        <a:t> (прогноз)</a:t>
                      </a:r>
                      <a:endParaRPr lang="ru-RU" sz="10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2024 г.</a:t>
                      </a:r>
                      <a:r>
                        <a:rPr lang="ru-RU" sz="1000" baseline="0" dirty="0"/>
                        <a:t> (прогноз)</a:t>
                      </a:r>
                      <a:endParaRPr lang="ru-RU" sz="10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50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</a:rPr>
                        <a:t>«Формирование современной городской среды в </a:t>
                      </a:r>
                      <a:r>
                        <a:rPr lang="ru-RU" sz="1000" u="none" strike="noStrike" baseline="0" dirty="0">
                          <a:effectLst/>
                        </a:rPr>
                        <a:t>муниципальном образовании </a:t>
                      </a:r>
                      <a:r>
                        <a:rPr lang="ru-RU" sz="1000" u="none" strike="noStrike" dirty="0">
                          <a:effectLst/>
                        </a:rPr>
                        <a:t>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156 885,9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84 564,3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68 206,6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84 799,9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85 117,7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8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«Экономическое развитие и формирование</a:t>
                      </a:r>
                      <a:r>
                        <a:rPr lang="ru-RU" sz="1000" u="none" strike="noStrike" baseline="0" dirty="0">
                          <a:effectLst/>
                        </a:rPr>
                        <a:t> инвестиционной привлекательности</a:t>
                      </a:r>
                      <a:r>
                        <a:rPr lang="ru-RU" sz="1000" u="none" strike="noStrike" dirty="0">
                          <a:effectLst/>
                        </a:rPr>
                        <a:t> муниципального образования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905,2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905,2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580,0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582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</a:rPr>
                        <a:t>«Профилактика правонарушений и обеспечение безопасности жизнедеятельности населения на территории муниципального образования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44 928,6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32 432,1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39 310,4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39 940,6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41 105,0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82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</a:rPr>
                        <a:t>«Социальная поддержка отдельных категорий</a:t>
                      </a:r>
                      <a:r>
                        <a:rPr lang="ru-RU" sz="1000" u="none" strike="noStrike" baseline="0" dirty="0">
                          <a:effectLst/>
                        </a:rPr>
                        <a:t> граждан муниципального образования </a:t>
                      </a:r>
                      <a:r>
                        <a:rPr lang="ru-RU" sz="1000" u="none" strike="noStrike" dirty="0">
                          <a:effectLst/>
                        </a:rPr>
                        <a:t>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2 947,5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2 680,0</a:t>
                      </a:r>
                    </a:p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 </a:t>
                      </a: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580,0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2 560,0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2 560,0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582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</a:rPr>
                        <a:t>«Улучшение жилищных условий граждан, проживающих в муниципальном образовании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82 865,9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38 854,8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98 238,8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82 379,4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92 163,5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582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</a:rPr>
                        <a:t> «Развитие физической культуры и спорта, формирование здорового образа жизни населения муниципального образования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54 893,2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51 667,5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65 607,3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67 965,2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70 437,8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506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«Повышение эффективности и сбалансированности работы Управления архитектуры и градостроительства муниципального образования «Город Майкоп» на 2016 - 2023 годы»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20 837,8</a:t>
                      </a:r>
                    </a:p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17 982,4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5068"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4 838 080,7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3 336 218,7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3 689 886,3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3 503 584,8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3 597 350,8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61542" y="935142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315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77849" y="116632"/>
            <a:ext cx="788258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rgbClr val="FAC09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системы  образования </a:t>
            </a:r>
          </a:p>
          <a:p>
            <a:pPr algn="ctr">
              <a:defRPr/>
            </a:pPr>
            <a:r>
              <a:rPr lang="ru-RU" sz="2000" i="1" dirty="0">
                <a:ln w="12700">
                  <a:solidFill>
                    <a:srgbClr val="FAC09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 «Город Майкоп»</a:t>
            </a:r>
          </a:p>
          <a:p>
            <a:pPr algn="ctr">
              <a:defRPr/>
            </a:pPr>
            <a:endParaRPr lang="ru-RU" sz="1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ln>
                  <a:solidFill>
                    <a:srgbClr val="FAC09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2022-2026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5775" y="1132295"/>
            <a:ext cx="6048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Цель:</a:t>
            </a:r>
          </a:p>
          <a:p>
            <a:pPr>
              <a:defRPr/>
            </a:pPr>
            <a:endParaRPr lang="ru-RU" sz="1000" b="1" dirty="0">
              <a:solidFill>
                <a:prstClr val="black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и качества оказания услуг в сфере образования муниципального образовании «Город Майкоп»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4118" y="1963292"/>
            <a:ext cx="6409010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4E8542">
                    <a:lumMod val="50000"/>
                  </a:srgbClr>
                </a:solidFill>
              </a:rPr>
              <a:t>     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Задачи:</a:t>
            </a:r>
          </a:p>
          <a:p>
            <a:pPr>
              <a:defRPr/>
            </a:pPr>
            <a:r>
              <a:rPr lang="ru-RU" sz="1000" b="1" dirty="0">
                <a:solidFill>
                  <a:prstClr val="black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indent="432000" algn="just">
              <a:defRPr/>
            </a:pPr>
            <a:r>
              <a:rPr lang="ru-RU" sz="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Создание в системе дошкольного образования равных условий для современного качественного образования, в том числе привлечение негосударственных организаций в сферу дошкольного образования.</a:t>
            </a:r>
          </a:p>
          <a:p>
            <a:pPr indent="432000" algn="just" fontAlgn="t">
              <a:defRPr/>
            </a:pPr>
            <a:r>
              <a:rPr lang="ru-RU" sz="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Создание условий по предоставлению образовательных услуг в системе начального, общего, основного общего и среднего общего образования в соответствии с требованиями федеральных государственных образовательных стандартов на основе внедрения современных образовательных технологий.</a:t>
            </a:r>
          </a:p>
          <a:p>
            <a:pPr indent="432000" algn="just" fontAlgn="t">
              <a:defRPr/>
            </a:pPr>
            <a:r>
              <a:rPr lang="ru-RU" sz="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Развитие творческих способностей детей, удовлетворение их индивидуальных потребностей в интеллектуальном и нравственном совершенствовании, а также организация их свободного времени.</a:t>
            </a:r>
          </a:p>
          <a:p>
            <a:pPr indent="432000" algn="just" fontAlgn="t">
              <a:defRPr/>
            </a:pPr>
            <a:r>
              <a:rPr lang="ru-RU" sz="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Обеспечение условий для эффективного управления сферой образования, обеспечение высокого качества управления процессами развития образования на муниципальном уровне.</a:t>
            </a:r>
          </a:p>
          <a:p>
            <a:pPr>
              <a:defRPr/>
            </a:pPr>
            <a:endParaRPr lang="ru-RU" b="1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dirty="0">
              <a:solidFill>
                <a:srgbClr val="323232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091519"/>
              </p:ext>
            </p:extLst>
          </p:nvPr>
        </p:nvGraphicFramePr>
        <p:xfrm>
          <a:off x="250825" y="3861049"/>
          <a:ext cx="8569325" cy="257785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527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4035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2021</a:t>
                      </a:r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2022 </a:t>
                      </a:r>
                      <a:r>
                        <a:rPr lang="ru-RU" sz="1050" dirty="0"/>
                        <a:t>(прогноз)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2024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7228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2 361 010,2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1 759 905,9</a:t>
                      </a:r>
                      <a:endParaRPr lang="ru-RU" sz="9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2 055 960,0</a:t>
                      </a:r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2 074 564,3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2 093 184,3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005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3066">
                <a:tc>
                  <a:txBody>
                    <a:bodyPr/>
                    <a:lstStyle/>
                    <a:p>
                      <a:r>
                        <a:rPr lang="ru-RU" sz="800" dirty="0"/>
                        <a:t>Доля родителей (законных представителей) в муниципальном образовании «Город Майкоп», удовлетворённых качеством предоставляемых образовательных услуг, к общему числу опрошенных родителей (законных представителей),</a:t>
                      </a:r>
                      <a:r>
                        <a:rPr lang="ru-RU" sz="800" baseline="0" dirty="0"/>
                        <a:t> </a:t>
                      </a:r>
                      <a:r>
                        <a:rPr lang="ru-RU" sz="800" dirty="0"/>
                        <a:t>%</a:t>
                      </a:r>
                      <a:endParaRPr lang="ru-RU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91,3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91,5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91,8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92,0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92,3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7146">
                <a:tc>
                  <a:txBody>
                    <a:bodyPr/>
                    <a:lstStyle/>
                    <a:p>
                      <a:r>
                        <a:rPr lang="ru-RU" sz="800" dirty="0"/>
                        <a:t>Доля родителей (законных представителей), удовлетворенных материально-техническим обеспечением образовательных организаций муниципального образования «Город Майкоп», к общему числу опрошенных родителей (законных представителей),</a:t>
                      </a:r>
                      <a:r>
                        <a:rPr lang="ru-RU" sz="800" baseline="0" dirty="0"/>
                        <a:t> %</a:t>
                      </a:r>
                      <a:endParaRPr lang="ru-RU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75,3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75,5</a:t>
                      </a:r>
                      <a:endParaRPr lang="ru-RU" sz="1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75,8</a:t>
                      </a:r>
                      <a:endParaRPr lang="ru-RU" sz="1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76,0</a:t>
                      </a:r>
                      <a:endParaRPr lang="ru-RU" sz="1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76,3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785645"/>
            <a:ext cx="2664295" cy="26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41720" y="96119"/>
            <a:ext cx="8275441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«Социальная поддержка отдельных категорий граждан муниципального образования «Город Майкоп»</a:t>
            </a:r>
          </a:p>
          <a:p>
            <a:pPr algn="ctr">
              <a:defRPr/>
            </a:pPr>
            <a:endParaRPr lang="ru-RU" sz="1000" i="1" dirty="0">
              <a:solidFill>
                <a:srgbClr val="32323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i="1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2022-2026 годы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59200" y="1136650"/>
            <a:ext cx="506095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009242"/>
                </a:solidFill>
              </a:rPr>
              <a:t>Цель:</a:t>
            </a:r>
          </a:p>
          <a:p>
            <a:pPr>
              <a:defRPr/>
            </a:pPr>
            <a:endParaRPr lang="ru-RU" sz="1000" i="1" dirty="0">
              <a:solidFill>
                <a:srgbClr val="4E854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100" dirty="0">
                <a:solidFill>
                  <a:srgbClr val="00B050"/>
                </a:solidFill>
                <a:cs typeface="Arial" panose="020B0604020202020204" pitchFamily="34" charset="0"/>
              </a:rPr>
              <a:t>Повышение уровня и качества жизни отдельных категорий граждан, проживающих на территории муниципального образования «Город Майкоп».</a:t>
            </a:r>
          </a:p>
          <a:p>
            <a:pPr>
              <a:defRPr/>
            </a:pPr>
            <a:endParaRPr lang="ru-RU" dirty="0">
              <a:solidFill>
                <a:srgbClr val="4E854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dirty="0">
              <a:solidFill>
                <a:srgbClr val="4E8542">
                  <a:lumMod val="50000"/>
                </a:srgb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59200" y="1782395"/>
            <a:ext cx="5289550" cy="16466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b="1" i="1" dirty="0">
              <a:solidFill>
                <a:srgbClr val="4E8542">
                  <a:lumMod val="50000"/>
                </a:srgbClr>
              </a:solidFill>
            </a:endParaRPr>
          </a:p>
          <a:p>
            <a:pPr>
              <a:defRPr/>
            </a:pPr>
            <a:r>
              <a:rPr lang="ru-RU" b="1" i="1" dirty="0">
                <a:solidFill>
                  <a:srgbClr val="00B050"/>
                </a:solidFill>
              </a:rPr>
              <a:t>Задачи:</a:t>
            </a:r>
          </a:p>
          <a:p>
            <a:pPr>
              <a:defRPr/>
            </a:pPr>
            <a:endParaRPr lang="ru-RU" sz="1000" b="1" dirty="0">
              <a:solidFill>
                <a:srgbClr val="4E854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1100" dirty="0">
                <a:solidFill>
                  <a:srgbClr val="00B050"/>
                </a:solidFill>
                <a:cs typeface="Arial" panose="020B0604020202020204" pitchFamily="34" charset="0"/>
              </a:rPr>
              <a:t>Оказание мер социальной поддержки и предоставление адресной социальной помощи отдельным категориям граждан.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1100" dirty="0">
                <a:solidFill>
                  <a:srgbClr val="00B050"/>
                </a:solidFill>
                <a:cs typeface="Arial" panose="020B0604020202020204" pitchFamily="34" charset="0"/>
              </a:rPr>
              <a:t>Создание условий развития гражданского общества для интеграции инвалидов, а также маломобильных групп населения (далее – МГН) в социум через активную социальную деятельность.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781681"/>
              </p:ext>
            </p:extLst>
          </p:nvPr>
        </p:nvGraphicFramePr>
        <p:xfrm>
          <a:off x="241719" y="3717031"/>
          <a:ext cx="8578429" cy="20882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608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48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80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80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78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13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885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2020 (факт)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(оценка)</a:t>
                      </a: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2022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2024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2900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2 947,5</a:t>
                      </a:r>
                      <a:endParaRPr lang="ru-RU" sz="9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2 680,0</a:t>
                      </a:r>
                      <a:endParaRPr lang="ru-RU" sz="9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 </a:t>
                      </a:r>
                      <a:r>
                        <a:rPr lang="ru-RU" sz="900" dirty="0" smtClean="0"/>
                        <a:t>580,0</a:t>
                      </a:r>
                      <a:endParaRPr lang="ru-RU" sz="9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2 560,0</a:t>
                      </a:r>
                      <a:endParaRPr lang="ru-RU" sz="9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2 560,0</a:t>
                      </a:r>
                      <a:endParaRPr lang="ru-RU" sz="9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609">
                <a:tc gridSpan="6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Целевые показатели реализации муниципальной программы</a:t>
                      </a:r>
                      <a:endParaRPr lang="ru-RU" sz="9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7" marR="91437" marT="45718" marB="457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812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Доля граждан, получивших социальную поддержку, к общему количеству обратившихся граждан</a:t>
                      </a:r>
                      <a:endParaRPr lang="ru-RU" sz="8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92,5</a:t>
                      </a:r>
                      <a:endParaRPr lang="ru-RU" sz="1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93,0</a:t>
                      </a:r>
                      <a:endParaRPr lang="ru-RU" sz="1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93,5</a:t>
                      </a:r>
                      <a:endParaRPr lang="ru-RU" sz="1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972" y="908720"/>
            <a:ext cx="381675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" y="-692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33551" y="188640"/>
            <a:ext cx="853244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«Профилактика правонарушений и обеспечение безопасности жизнедеятельности населения на территории муниципального образования «Город Майкоп»</a:t>
            </a:r>
          </a:p>
          <a:p>
            <a:pPr algn="ct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1840" y="1490008"/>
            <a:ext cx="435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r>
              <a:rPr lang="ru-RU" sz="9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безопасности населения и территорий муниципального образования «Город Майкоп»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1840" y="2136339"/>
            <a:ext cx="51469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indent="228600" algn="just" fontAlgn="t">
              <a:buAutoNum type="arabicPeriod"/>
            </a:pPr>
            <a:r>
              <a:rPr lang="ru-RU" sz="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профилактики правонарушений на территории муниципального образования «Город Майкоп».</a:t>
            </a:r>
          </a:p>
          <a:p>
            <a:pPr indent="228600" algn="just" fontAlgn="t">
              <a:buAutoNum type="arabicPeriod"/>
            </a:pPr>
            <a:r>
              <a:rPr lang="ru-RU" sz="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эффективной деятельности и управления в области гражданской обороны, защиты населения и территорий от чрезвычайных ситуаций.</a:t>
            </a:r>
          </a:p>
          <a:p>
            <a:pPr indent="228600" algn="just" fontAlgn="t">
              <a:buAutoNum type="arabicPeriod"/>
            </a:pPr>
            <a:r>
              <a:rPr lang="ru-RU" sz="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первичных мер пожарной безопасности на территории муниципального образования «Город Майкоп».</a:t>
            </a:r>
          </a:p>
          <a:p>
            <a:pPr indent="228600" algn="just" fontAlgn="t">
              <a:buAutoNum type="arabicPeriod"/>
            </a:pPr>
            <a:r>
              <a:rPr lang="ru-RU" sz="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эффективной работы единой дежурно-диспетчерской службы г. Майкопа при использовании аппаратно-программного комплекса «Безопасный город» на территории муниципального образования «Город Майкоп».</a:t>
            </a:r>
          </a:p>
          <a:p>
            <a:pPr indent="228600" algn="just" fontAlgn="t">
              <a:buAutoNum type="arabicPeriod"/>
            </a:pPr>
            <a:r>
              <a:rPr lang="ru-RU" sz="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своевременного и гарантированного оповещения населения муниципального образования «Город Майкоп» об угрозе возникновения или о возникновении чрезвычайных ситуаций природного и техногенного характера.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 t="6702" r="6889" b="10865"/>
          <a:stretch/>
        </p:blipFill>
        <p:spPr>
          <a:xfrm>
            <a:off x="323528" y="1490008"/>
            <a:ext cx="2630606" cy="2371040"/>
          </a:xfrm>
          <a:prstGeom prst="rect">
            <a:avLst/>
          </a:prstGeom>
          <a:effectLst>
            <a:softEdge rad="13970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245799"/>
              </p:ext>
            </p:extLst>
          </p:nvPr>
        </p:nvGraphicFramePr>
        <p:xfrm>
          <a:off x="155505" y="4221091"/>
          <a:ext cx="8847137" cy="2363881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7525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97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1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2644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02547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2020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2021</a:t>
                      </a:r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2022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2024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641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44 928,6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32 432,1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39 310,4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39 940,6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41 105,0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0032">
                <a:tc gridSpan="6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Целевые показатели реализации муниципальной программы</a:t>
                      </a:r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7" marR="91437" marT="45718" marB="457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405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Уровень реализации профилактических мероприятий на территории муниципального образования «Город Майкоп»,</a:t>
                      </a:r>
                      <a:r>
                        <a:rPr lang="ru-RU" sz="800" u="none" strike="noStrike" baseline="0" dirty="0">
                          <a:effectLst/>
                        </a:rPr>
                        <a:t>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20,6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20,67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20,71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195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Уровень реализации мероприятий по подготовке населения муниципального образования «Город Майкоп» по вопросам гражданской обороны и защиты населения и территорий от чрезвычайных ситуаций,</a:t>
                      </a:r>
                      <a:r>
                        <a:rPr lang="ru-RU" sz="800" u="none" strike="noStrike" baseline="0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12,48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12,53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12,55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597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Уровень реализации мероприятий пожарной безопасности на территории муниципального образования «Город Майкоп»,</a:t>
                      </a:r>
                      <a:r>
                        <a:rPr lang="ru-RU" sz="800" u="none" strike="noStrike" baseline="0" dirty="0">
                          <a:effectLst/>
                        </a:rPr>
                        <a:t>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49,95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50,12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50,22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597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муниципальных камер уличного видеонаблюдения установленных на 1 км2 города Майкопа,</a:t>
                      </a:r>
                      <a:r>
                        <a:rPr lang="ru-RU" sz="800" u="none" strike="noStrike" baseline="0" dirty="0">
                          <a:effectLst/>
                        </a:rPr>
                        <a:t> ед./км2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1,06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1,14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1,23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597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Доля звукового покрытия территории муниципального образования «Город Майкоп» от общей площади муниципального образования «Город Майкоп»,</a:t>
                      </a:r>
                      <a:r>
                        <a:rPr lang="ru-RU" sz="800" u="none" strike="noStrike" baseline="0" dirty="0">
                          <a:effectLst/>
                        </a:rPr>
                        <a:t> </a:t>
                      </a:r>
                      <a:r>
                        <a:rPr kumimoji="0" lang="ru-RU" sz="900" kern="1200" dirty="0">
                          <a:effectLst/>
                        </a:rPr>
                        <a:t>% х 10</a:t>
                      </a:r>
                      <a:r>
                        <a:rPr kumimoji="0" lang="ru-RU" sz="900" kern="1200" baseline="30000" dirty="0">
                          <a:effectLst/>
                        </a:rPr>
                        <a:t>-2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0,77</a:t>
                      </a:r>
                      <a:endParaRPr lang="ru-RU" sz="120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2,07</a:t>
                      </a:r>
                      <a:endParaRPr lang="ru-RU" sz="120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3,63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79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87824" y="87580"/>
            <a:ext cx="6048672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культуры муниципального образования   «Город Майкоп»</a:t>
            </a:r>
          </a:p>
          <a:p>
            <a:pPr algn="ctr">
              <a:defRPr/>
            </a:pPr>
            <a:endParaRPr lang="ru-RU" sz="1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– 2026 годы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128588" y="2660650"/>
            <a:ext cx="3219450" cy="8302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Реализация стратегической роли культуры, как духовно-нравственного основания развития личности.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3586163" y="1422400"/>
            <a:ext cx="5164137" cy="172354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i="1" dirty="0">
                <a:solidFill>
                  <a:schemeClr val="bg1"/>
                </a:solidFill>
              </a:rPr>
              <a:t>Задачи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fontAlgn="t">
              <a:defRPr/>
            </a:pPr>
            <a:endParaRPr lang="ru-RU" sz="1100" dirty="0">
              <a:solidFill>
                <a:schemeClr val="bg1"/>
              </a:solidFill>
            </a:endParaRPr>
          </a:p>
          <a:p>
            <a:pPr fontAlgn="t">
              <a:defRPr/>
            </a:pPr>
            <a:r>
              <a:rPr lang="ru-RU" sz="1100" dirty="0">
                <a:solidFill>
                  <a:schemeClr val="bg1"/>
                </a:solidFill>
              </a:rPr>
              <a:t>1. Создание благоприятных условий для устойчивого развития сферы культуры.</a:t>
            </a:r>
          </a:p>
          <a:p>
            <a:pPr fontAlgn="t">
              <a:defRPr/>
            </a:pPr>
            <a:r>
              <a:rPr lang="ru-RU" sz="1100" dirty="0">
                <a:solidFill>
                  <a:schemeClr val="bg1"/>
                </a:solidFill>
              </a:rPr>
              <a:t>2. Создание условий для организации досуга в Городском парке культуры и отдыха. </a:t>
            </a:r>
          </a:p>
          <a:p>
            <a:pPr fontAlgn="t">
              <a:defRPr/>
            </a:pPr>
            <a:r>
              <a:rPr lang="ru-RU" sz="1100" dirty="0">
                <a:solidFill>
                  <a:schemeClr val="bg1"/>
                </a:solidFill>
              </a:rPr>
              <a:t>3. Создание единого, удобного и информативного культурно-туристического ресурса.</a:t>
            </a:r>
          </a:p>
          <a:p>
            <a:pPr fontAlgn="t">
              <a:defRPr/>
            </a:pPr>
            <a:r>
              <a:rPr lang="ru-RU" sz="1100" dirty="0">
                <a:solidFill>
                  <a:schemeClr val="bg1"/>
                </a:solidFill>
              </a:rPr>
              <a:t>4. Обеспечение реализации муниципальной политики в сфере культуры и туризма и эффективного управления отрасли культуры</a:t>
            </a:r>
            <a:r>
              <a:rPr lang="ru-RU" sz="85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866615"/>
              </p:ext>
            </p:extLst>
          </p:nvPr>
        </p:nvGraphicFramePr>
        <p:xfrm>
          <a:off x="128588" y="3212977"/>
          <a:ext cx="8980486" cy="129614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3342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9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9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92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92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927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0387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Объем финансирования муниципальной программы (тыс.руб.)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2020 (факт)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2021</a:t>
                      </a:r>
                    </a:p>
                    <a:p>
                      <a:pPr algn="ctr"/>
                      <a:r>
                        <a:rPr lang="ru-RU" sz="900" dirty="0"/>
                        <a:t>(оценка)</a:t>
                      </a:r>
                    </a:p>
                  </a:txBody>
                  <a:tcPr marL="91447" marR="91447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2022 (прогноз)</a:t>
                      </a:r>
                      <a:endParaRPr lang="ru-RU" sz="9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2023 (прогноз)</a:t>
                      </a:r>
                      <a:endParaRPr lang="ru-RU" sz="9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2024 (прогноз)</a:t>
                      </a:r>
                      <a:endParaRPr lang="ru-RU" sz="9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7" marB="4573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173 623,2</a:t>
                      </a:r>
                    </a:p>
                  </a:txBody>
                  <a:tcPr marL="91450" marR="91450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149 617,6</a:t>
                      </a:r>
                    </a:p>
                  </a:txBody>
                  <a:tcPr marL="91450" marR="91450" marT="45729" marB="4572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189 531,0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195 343,4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202 461,7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77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Уровень удовлетворенности населения качеством предоставления муниципальных услуг в сфере культуры,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SimSun"/>
                        </a:rPr>
                        <a:t>95,7</a:t>
                      </a:r>
                      <a:endParaRPr lang="ru-RU" sz="12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SimSun"/>
                        </a:rPr>
                        <a:t>95,8</a:t>
                      </a:r>
                      <a:endParaRPr lang="ru-RU" sz="1200">
                        <a:effectLst/>
                        <a:latin typeface="Arial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96,0</a:t>
                      </a:r>
                      <a:endParaRPr lang="ru-RU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96,5</a:t>
                      </a:r>
                      <a:endParaRPr lang="ru-RU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97,1</a:t>
                      </a:r>
                      <a:endParaRPr lang="ru-RU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9536"/>
            <a:ext cx="2664296" cy="2506413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29168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3912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16607" y="156533"/>
            <a:ext cx="8670454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«Информатизация Администрации муниципального образования «Город Майкоп»</a:t>
            </a:r>
          </a:p>
          <a:p>
            <a:pPr algn="ctr">
              <a:defRPr/>
            </a:pPr>
            <a:endParaRPr lang="ru-RU" sz="1000" i="1" dirty="0">
              <a:ln w="12700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3938" y="1266825"/>
            <a:ext cx="4008437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pPr>
              <a:defRPr/>
            </a:pPr>
            <a:endParaRPr lang="ru-RU" sz="100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100" dirty="0">
                <a:ln>
                  <a:solidFill>
                    <a:srgbClr val="00B0F0"/>
                  </a:solidFill>
                </a:ln>
                <a:solidFill>
                  <a:srgbClr val="323232"/>
                </a:solidFill>
                <a:cs typeface="Arial" panose="020B0604020202020204" pitchFamily="34" charset="0"/>
              </a:rPr>
              <a:t>Реализация единой политики в области информатизации Администрации муниципального образования «Город Майкоп»</a:t>
            </a:r>
            <a:endParaRPr lang="ru-RU" sz="1100" dirty="0">
              <a:ln>
                <a:solidFill>
                  <a:srgbClr val="00B0F0"/>
                </a:solidFill>
              </a:ln>
              <a:solidFill>
                <a:srgbClr val="32323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938" y="2100263"/>
            <a:ext cx="5165725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>
              <a:defRPr/>
            </a:pPr>
            <a:endParaRPr lang="ru-RU" sz="1000" b="1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>
              <a:defRPr/>
            </a:pPr>
            <a:r>
              <a:rPr lang="ru-RU" sz="1100" dirty="0">
                <a:solidFill>
                  <a:srgbClr val="00B0F0"/>
                </a:solidFill>
                <a:cs typeface="Arial" panose="020B0604020202020204" pitchFamily="34" charset="0"/>
              </a:rPr>
              <a:t>Реализация единой политики в области информатизации Администрации муниципального образования «Город Майкоп»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932178"/>
              </p:ext>
            </p:extLst>
          </p:nvPr>
        </p:nvGraphicFramePr>
        <p:xfrm>
          <a:off x="395536" y="3068959"/>
          <a:ext cx="8469064" cy="361348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4860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65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65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65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65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65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60117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72" marB="456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 (факт)</a:t>
                      </a:r>
                      <a:endParaRPr lang="ru-RU" sz="9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2021</a:t>
                      </a:r>
                    </a:p>
                    <a:p>
                      <a:pPr algn="ctr"/>
                      <a:r>
                        <a:rPr lang="ru-RU" sz="900" dirty="0"/>
                        <a:t>(оценка)</a:t>
                      </a: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2022 (прогноз)</a:t>
                      </a:r>
                      <a:endParaRPr lang="ru-RU" sz="9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2023 (прогноз)</a:t>
                      </a:r>
                      <a:endParaRPr lang="ru-RU" sz="9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2024 (прогноз)</a:t>
                      </a:r>
                      <a:endParaRPr lang="ru-RU" sz="9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5641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29,1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1 871,8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1 295,8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1 295,8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14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79" marB="4567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672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Доля одновременно подключенных пользователей к системе электронного документооборота (далее – СЭД) от общего количества зарегистрированных пользователей в системе,</a:t>
                      </a:r>
                      <a:r>
                        <a:rPr lang="ru-RU" sz="800" u="none" strike="noStrike" baseline="0" dirty="0">
                          <a:effectLst/>
                        </a:rPr>
                        <a:t>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58,6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65,0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67,5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70,0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839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Количество рабочих мест с доступом к системе межведомственного электронного взаимодействия (далее - СМЭВ),</a:t>
                      </a:r>
                      <a:r>
                        <a:rPr lang="ru-RU" sz="800" u="none" strike="noStrike" baseline="0" dirty="0">
                          <a:effectLst/>
                        </a:rPr>
                        <a:t> </a:t>
                      </a:r>
                      <a:r>
                        <a:rPr lang="ru-RU" sz="800" u="none" strike="noStrike" baseline="0" dirty="0" err="1">
                          <a:effectLst/>
                        </a:rPr>
                        <a:t>шт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058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.Доля пользователей, подключенных к системе объединенных коммуникаций,</a:t>
                      </a:r>
                      <a:r>
                        <a:rPr lang="ru-RU" sz="800" u="none" strike="noStrike" baseline="0" dirty="0">
                          <a:effectLst/>
                        </a:rPr>
                        <a:t>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86,0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86,0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86,0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86,0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745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Количество посетителей официального сайта Администрации муниципального образования «Город Майкоп»,</a:t>
                      </a:r>
                      <a:r>
                        <a:rPr lang="ru-RU" sz="800" u="none" strike="noStrike" baseline="0" dirty="0">
                          <a:effectLst/>
                        </a:rPr>
                        <a:t> тыс. посетителей в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792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Доля серверов общего назначения, обеспеченных неисключительными правами на использование программного обеспечения серверных операционных систем, систем управления базами данных и системы объединенных коммуникаций,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792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Количество автоматизированных рабочих мест структурных подразделений Администрации муниципального образования «Город Майкоп» подключенных к системе «Управления государственным и муниципальным имуществом», шт.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775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Количество автоматизированных рабочих мест структурных подразделений Администрации муниципального образования «Город Майкоп», оснащенных лицензией (неисключительными правами) на право использовать компьютерное программное обеспечение </a:t>
                      </a:r>
                      <a:r>
                        <a:rPr lang="ru-RU" sz="800" u="none" strike="noStrike" dirty="0" err="1">
                          <a:effectLst/>
                        </a:rPr>
                        <a:t>Microsoft</a:t>
                      </a:r>
                      <a:r>
                        <a:rPr lang="ru-RU" sz="800" u="none" strike="noStrike" dirty="0"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</a:rPr>
                        <a:t>Windows</a:t>
                      </a:r>
                      <a:r>
                        <a:rPr lang="ru-RU" sz="800" u="none" strike="noStrike" dirty="0">
                          <a:effectLst/>
                        </a:rPr>
                        <a:t> 10 </a:t>
                      </a:r>
                      <a:r>
                        <a:rPr lang="ru-RU" sz="800" u="none" strike="noStrike" dirty="0" err="1">
                          <a:effectLst/>
                        </a:rPr>
                        <a:t>Professional</a:t>
                      </a:r>
                      <a:r>
                        <a:rPr lang="ru-RU" sz="800" u="none" strike="noStrike" dirty="0">
                          <a:effectLst/>
                        </a:rPr>
                        <a:t>,</a:t>
                      </a:r>
                      <a:r>
                        <a:rPr lang="ru-RU" sz="800" u="none" strike="noStrike" baseline="0" dirty="0">
                          <a:effectLst/>
                        </a:rPr>
                        <a:t> </a:t>
                      </a:r>
                      <a:r>
                        <a:rPr lang="ru-RU" sz="800" u="none" strike="noStrike" baseline="0" dirty="0" err="1">
                          <a:effectLst/>
                        </a:rPr>
                        <a:t>шт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871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Количество созданных рабочих мест, оснащенных новой компьютерной техникой и периферийным оборудованием (с нарастающим итогом),</a:t>
                      </a:r>
                      <a:r>
                        <a:rPr lang="ru-RU" sz="800" u="none" strike="noStrike" baseline="0" dirty="0">
                          <a:effectLst/>
                        </a:rPr>
                        <a:t> </a:t>
                      </a:r>
                      <a:r>
                        <a:rPr lang="ru-RU" sz="800" u="none" strike="noStrike" baseline="0" dirty="0" err="1">
                          <a:effectLst/>
                        </a:rPr>
                        <a:t>шт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7" y="980728"/>
            <a:ext cx="3287293" cy="187845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34179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44624"/>
            <a:ext cx="897532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общественного пассажирского транспорта в муниципальном образовании «Город Майкоп»</a:t>
            </a:r>
          </a:p>
          <a:p>
            <a:pPr algn="ctr"/>
            <a:endParaRPr lang="ru-RU" sz="1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2768" y="1327687"/>
            <a:ext cx="5063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algn="just"/>
            <a:r>
              <a:rPr lang="ru-RU" sz="1100" dirty="0">
                <a:solidFill>
                  <a:schemeClr val="bg1"/>
                </a:solidFill>
                <a:cs typeface="Arial" panose="020B0604020202020204" pitchFamily="34" charset="0"/>
              </a:rPr>
              <a:t> Развитие устойчиво функционирующей, экономически эффективной, привлекательной и доступной для всех слоев населения системы городского пассажирского транспорта на территории муниципального образования «Город Майкоп»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4055" y="2635733"/>
            <a:ext cx="51653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fontAlgn="t"/>
            <a:endParaRPr lang="ru-RU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00" dirty="0">
                <a:solidFill>
                  <a:schemeClr val="bg1"/>
                </a:solidFill>
                <a:cs typeface="Arial" panose="020B0604020202020204" pitchFamily="34" charset="0"/>
              </a:rPr>
              <a:t>. Совершенствование маршрутной сети городского общественного транспорта.</a:t>
            </a:r>
          </a:p>
          <a:p>
            <a:pPr fontAlgn="t"/>
            <a:r>
              <a:rPr lang="ru-RU" sz="1000" dirty="0">
                <a:solidFill>
                  <a:schemeClr val="bg1"/>
                </a:solidFill>
                <a:cs typeface="Arial" panose="020B0604020202020204" pitchFamily="34" charset="0"/>
              </a:rPr>
              <a:t>2. Модернизация и обновление парка городского общественного транспорта.</a:t>
            </a:r>
          </a:p>
          <a:p>
            <a:pPr fontAlgn="t"/>
            <a:r>
              <a:rPr lang="ru-RU" sz="1000" dirty="0">
                <a:solidFill>
                  <a:schemeClr val="bg1"/>
                </a:solidFill>
                <a:cs typeface="Arial" panose="020B0604020202020204" pitchFamily="34" charset="0"/>
              </a:rPr>
              <a:t>3. Повышение комфорта и безопасности городского общественного транспорта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t"/>
            <a:endParaRPr lang="ru-RU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794060"/>
              </p:ext>
            </p:extLst>
          </p:nvPr>
        </p:nvGraphicFramePr>
        <p:xfrm>
          <a:off x="182231" y="3877207"/>
          <a:ext cx="8593504" cy="238553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527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9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13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27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71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42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26705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2021</a:t>
                      </a:r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14" marB="45714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14" marB="4571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2022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2024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0636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40 913,7</a:t>
                      </a:r>
                      <a:endParaRPr lang="ru-RU" sz="9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06" marB="4570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43 619,4</a:t>
                      </a:r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4" marR="91444" marT="45706" marB="4570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4" marR="91444" marT="45706" marB="4570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38 768,0</a:t>
                      </a:r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31 856,8</a:t>
                      </a:r>
                      <a:endParaRPr lang="ru-RU" sz="9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34 569,0</a:t>
                      </a:r>
                      <a:endParaRPr lang="ru-RU" sz="9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06" marB="45706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3791">
                <a:tc gridSpan="8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Целевые показатели реализации муниципальной программы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696" marB="4569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063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Количество пассажиров, воспользовавшихся правом льготного проезда на городском наземном электрическом транспорте, чел.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-</a:t>
                      </a:r>
                    </a:p>
                  </a:txBody>
                  <a:tcPr marL="68583" marR="685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721 682</a:t>
                      </a: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730 800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739 560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52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>
                          <a:effectLst/>
                        </a:rPr>
                        <a:t>Выполнение расписания движения городского  наземного электрического транспорта,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-</a:t>
                      </a:r>
                    </a:p>
                  </a:txBody>
                  <a:tcPr marL="68583" marR="685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95</a:t>
                      </a: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95,5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96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924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Количество введенных в эксплуатацию новых троллейбусов, в том числе приспособленных для перевозки маломобильных групп населения (нарастающим итогом), ед.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-</a:t>
                      </a:r>
                    </a:p>
                  </a:txBody>
                  <a:tcPr marL="68583" marR="685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</a:t>
                      </a: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924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Прирост проверок по обследованию наземного эклектического транспорта на соблюдение правил перевозки пассажиров (нарастающим итогом), %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-</a:t>
                      </a:r>
                    </a:p>
                  </a:txBody>
                  <a:tcPr marL="68583" marR="685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</a:t>
                      </a: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" y="1437556"/>
            <a:ext cx="3622195" cy="2262426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21568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663971" y="909080"/>
            <a:ext cx="5940517" cy="5663675"/>
            <a:chOff x="1663971" y="659708"/>
            <a:chExt cx="5940517" cy="5663675"/>
          </a:xfrm>
        </p:grpSpPr>
        <p:sp>
          <p:nvSpPr>
            <p:cNvPr id="5" name="Ellipse 3"/>
            <p:cNvSpPr/>
            <p:nvPr/>
          </p:nvSpPr>
          <p:spPr bwMode="auto">
            <a:xfrm>
              <a:off x="5254761" y="1210147"/>
              <a:ext cx="1699457" cy="1744621"/>
            </a:xfrm>
            <a:custGeom>
              <a:avLst/>
              <a:gdLst/>
              <a:ahLst/>
              <a:cxnLst/>
              <a:rect l="l" t="t" r="r" b="b"/>
              <a:pathLst>
                <a:path w="2039673" h="2095282">
                  <a:moveTo>
                    <a:pt x="992032" y="0"/>
                  </a:moveTo>
                  <a:cubicBezTo>
                    <a:pt x="1570628" y="0"/>
                    <a:pt x="2039673" y="469045"/>
                    <a:pt x="2039673" y="1047641"/>
                  </a:cubicBezTo>
                  <a:cubicBezTo>
                    <a:pt x="2039673" y="1626237"/>
                    <a:pt x="1570628" y="2095282"/>
                    <a:pt x="992032" y="2095282"/>
                  </a:cubicBezTo>
                  <a:lnTo>
                    <a:pt x="913263" y="2091654"/>
                  </a:lnTo>
                  <a:cubicBezTo>
                    <a:pt x="742462" y="1674017"/>
                    <a:pt x="413165" y="1338183"/>
                    <a:pt x="0" y="1158863"/>
                  </a:cubicBezTo>
                  <a:cubicBezTo>
                    <a:pt x="217803" y="968647"/>
                    <a:pt x="354143" y="688544"/>
                    <a:pt x="354143" y="376597"/>
                  </a:cubicBezTo>
                  <a:cubicBezTo>
                    <a:pt x="354143" y="325683"/>
                    <a:pt x="350511" y="275617"/>
                    <a:pt x="342224" y="226825"/>
                  </a:cubicBezTo>
                  <a:cubicBezTo>
                    <a:pt x="520395" y="84578"/>
                    <a:pt x="746337" y="0"/>
                    <a:pt x="9920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DA00">
                    <a:shade val="30000"/>
                    <a:satMod val="115000"/>
                  </a:srgbClr>
                </a:gs>
                <a:gs pos="50000">
                  <a:srgbClr val="F8DA00">
                    <a:shade val="67500"/>
                    <a:satMod val="115000"/>
                  </a:srgbClr>
                </a:gs>
                <a:gs pos="100000">
                  <a:srgbClr val="F8DA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6" name="Ellipse 2"/>
            <p:cNvSpPr/>
            <p:nvPr/>
          </p:nvSpPr>
          <p:spPr bwMode="auto">
            <a:xfrm>
              <a:off x="3719404" y="659708"/>
              <a:ext cx="1812182" cy="1506671"/>
            </a:xfrm>
            <a:custGeom>
              <a:avLst/>
              <a:gdLst/>
              <a:ahLst/>
              <a:cxnLst/>
              <a:rect l="l" t="t" r="r" b="b"/>
              <a:pathLst>
                <a:path w="2083912" h="1830431">
                  <a:moveTo>
                    <a:pt x="1036271" y="0"/>
                  </a:moveTo>
                  <a:cubicBezTo>
                    <a:pt x="1614867" y="0"/>
                    <a:pt x="2083912" y="469045"/>
                    <a:pt x="2083912" y="1047641"/>
                  </a:cubicBezTo>
                  <a:cubicBezTo>
                    <a:pt x="2083912" y="1359406"/>
                    <a:pt x="1947731" y="1639365"/>
                    <a:pt x="1730858" y="1830431"/>
                  </a:cubicBezTo>
                  <a:cubicBezTo>
                    <a:pt x="1518336" y="1736588"/>
                    <a:pt x="1283217" y="1684974"/>
                    <a:pt x="1036043" y="1684974"/>
                  </a:cubicBezTo>
                  <a:cubicBezTo>
                    <a:pt x="812745" y="1684974"/>
                    <a:pt x="599285" y="1727098"/>
                    <a:pt x="403787" y="1805392"/>
                  </a:cubicBezTo>
                  <a:cubicBezTo>
                    <a:pt x="408688" y="1781009"/>
                    <a:pt x="409569" y="1756137"/>
                    <a:pt x="409569" y="1731059"/>
                  </a:cubicBezTo>
                  <a:cubicBezTo>
                    <a:pt x="409569" y="1392892"/>
                    <a:pt x="249345" y="1092147"/>
                    <a:pt x="0" y="901467"/>
                  </a:cubicBezTo>
                  <a:cubicBezTo>
                    <a:pt x="69960" y="391978"/>
                    <a:pt x="507340" y="0"/>
                    <a:pt x="103627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FC332">
                    <a:shade val="30000"/>
                    <a:satMod val="115000"/>
                  </a:srgbClr>
                </a:gs>
                <a:gs pos="50000">
                  <a:srgbClr val="8FC332">
                    <a:shade val="67500"/>
                    <a:satMod val="115000"/>
                  </a:srgbClr>
                </a:gs>
                <a:gs pos="100000">
                  <a:srgbClr val="8FC3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7" name="Ellipse 4"/>
            <p:cNvSpPr/>
            <p:nvPr/>
          </p:nvSpPr>
          <p:spPr bwMode="auto">
            <a:xfrm>
              <a:off x="5990457" y="2612619"/>
              <a:ext cx="1614031" cy="1701869"/>
            </a:xfrm>
            <a:custGeom>
              <a:avLst/>
              <a:gdLst/>
              <a:ahLst/>
              <a:cxnLst/>
              <a:rect l="l" t="t" r="r" b="b"/>
              <a:pathLst>
                <a:path w="1867583" h="2088386">
                  <a:moveTo>
                    <a:pt x="936798" y="0"/>
                  </a:moveTo>
                  <a:cubicBezTo>
                    <a:pt x="1460421" y="57686"/>
                    <a:pt x="1867583" y="501667"/>
                    <a:pt x="1867583" y="1040745"/>
                  </a:cubicBezTo>
                  <a:cubicBezTo>
                    <a:pt x="1867583" y="1619341"/>
                    <a:pt x="1398538" y="2088386"/>
                    <a:pt x="819942" y="2088386"/>
                  </a:cubicBezTo>
                  <a:cubicBezTo>
                    <a:pt x="498012" y="2088386"/>
                    <a:pt x="209997" y="1943180"/>
                    <a:pt x="18143" y="1714416"/>
                  </a:cubicBezTo>
                  <a:cubicBezTo>
                    <a:pt x="91671" y="1524801"/>
                    <a:pt x="130859" y="1318578"/>
                    <a:pt x="130859" y="1103203"/>
                  </a:cubicBezTo>
                  <a:cubicBezTo>
                    <a:pt x="130859" y="869156"/>
                    <a:pt x="84582" y="645918"/>
                    <a:pt x="0" y="442419"/>
                  </a:cubicBezTo>
                  <a:cubicBezTo>
                    <a:pt x="26032" y="446092"/>
                    <a:pt x="52475" y="447089"/>
                    <a:pt x="79149" y="447089"/>
                  </a:cubicBezTo>
                  <a:cubicBezTo>
                    <a:pt x="434146" y="447089"/>
                    <a:pt x="747903" y="270521"/>
                    <a:pt x="93679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E8510">
                    <a:shade val="30000"/>
                    <a:satMod val="115000"/>
                  </a:srgbClr>
                </a:gs>
                <a:gs pos="50000">
                  <a:srgbClr val="EE8510">
                    <a:shade val="67500"/>
                    <a:satMod val="115000"/>
                  </a:srgbClr>
                </a:gs>
                <a:gs pos="100000">
                  <a:srgbClr val="EE851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8" name="Ellipse 5"/>
            <p:cNvSpPr/>
            <p:nvPr/>
          </p:nvSpPr>
          <p:spPr bwMode="auto">
            <a:xfrm>
              <a:off x="5191482" y="4003537"/>
              <a:ext cx="1706570" cy="1693115"/>
            </a:xfrm>
            <a:custGeom>
              <a:avLst/>
              <a:gdLst/>
              <a:ahLst/>
              <a:cxnLst/>
              <a:rect l="l" t="t" r="r" b="b"/>
              <a:pathLst>
                <a:path w="2095282" h="2071848">
                  <a:moveTo>
                    <a:pt x="987153" y="0"/>
                  </a:moveTo>
                  <a:cubicBezTo>
                    <a:pt x="1177994" y="229930"/>
                    <a:pt x="1466228" y="375386"/>
                    <a:pt x="1788434" y="375386"/>
                  </a:cubicBezTo>
                  <a:cubicBezTo>
                    <a:pt x="1814637" y="375386"/>
                    <a:pt x="1840615" y="374424"/>
                    <a:pt x="1866256" y="371457"/>
                  </a:cubicBezTo>
                  <a:cubicBezTo>
                    <a:pt x="2009792" y="550142"/>
                    <a:pt x="2095282" y="777191"/>
                    <a:pt x="2095282" y="1024207"/>
                  </a:cubicBezTo>
                  <a:cubicBezTo>
                    <a:pt x="2095282" y="1602803"/>
                    <a:pt x="1626237" y="2071848"/>
                    <a:pt x="1047641" y="2071848"/>
                  </a:cubicBezTo>
                  <a:cubicBezTo>
                    <a:pt x="469045" y="2071848"/>
                    <a:pt x="0" y="1602803"/>
                    <a:pt x="0" y="1024207"/>
                  </a:cubicBezTo>
                  <a:lnTo>
                    <a:pt x="938" y="1004764"/>
                  </a:lnTo>
                  <a:cubicBezTo>
                    <a:pt x="456257" y="826007"/>
                    <a:pt x="816868" y="459439"/>
                    <a:pt x="98715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A0930">
                    <a:shade val="30000"/>
                    <a:satMod val="115000"/>
                  </a:srgbClr>
                </a:gs>
                <a:gs pos="50000">
                  <a:srgbClr val="DA0930">
                    <a:shade val="67500"/>
                    <a:satMod val="115000"/>
                  </a:srgbClr>
                </a:gs>
                <a:gs pos="100000">
                  <a:srgbClr val="DA093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9" name="Ellipse 6"/>
            <p:cNvSpPr/>
            <p:nvPr/>
          </p:nvSpPr>
          <p:spPr bwMode="auto">
            <a:xfrm>
              <a:off x="3789213" y="4823056"/>
              <a:ext cx="1739043" cy="1500327"/>
            </a:xfrm>
            <a:custGeom>
              <a:avLst/>
              <a:gdLst/>
              <a:ahLst/>
              <a:cxnLst/>
              <a:rect l="l" t="t" r="r" b="b"/>
              <a:pathLst>
                <a:path w="2090955" h="1830285">
                  <a:moveTo>
                    <a:pt x="352894" y="0"/>
                  </a:moveTo>
                  <a:cubicBezTo>
                    <a:pt x="565341" y="93749"/>
                    <a:pt x="800355" y="145314"/>
                    <a:pt x="1047412" y="145314"/>
                  </a:cubicBezTo>
                  <a:cubicBezTo>
                    <a:pt x="1273289" y="145314"/>
                    <a:pt x="1489098" y="102212"/>
                    <a:pt x="1686512" y="22391"/>
                  </a:cubicBezTo>
                  <a:lnTo>
                    <a:pt x="1685529" y="41850"/>
                  </a:lnTo>
                  <a:cubicBezTo>
                    <a:pt x="1685529" y="378158"/>
                    <a:pt x="1843996" y="677454"/>
                    <a:pt x="2090955" y="868343"/>
                  </a:cubicBezTo>
                  <a:cubicBezTo>
                    <a:pt x="2048189" y="1406892"/>
                    <a:pt x="1597360" y="1830285"/>
                    <a:pt x="1047641" y="1830285"/>
                  </a:cubicBezTo>
                  <a:cubicBezTo>
                    <a:pt x="469045" y="1830285"/>
                    <a:pt x="0" y="1361240"/>
                    <a:pt x="0" y="782644"/>
                  </a:cubicBezTo>
                  <a:cubicBezTo>
                    <a:pt x="0" y="470957"/>
                    <a:pt x="136114" y="191061"/>
                    <a:pt x="35289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D2F86">
                    <a:shade val="30000"/>
                    <a:satMod val="115000"/>
                  </a:srgbClr>
                </a:gs>
                <a:gs pos="50000">
                  <a:srgbClr val="CD2F86">
                    <a:shade val="67500"/>
                    <a:satMod val="115000"/>
                  </a:srgbClr>
                </a:gs>
                <a:gs pos="100000">
                  <a:srgbClr val="CD2F86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10" name="Ellipse 7"/>
            <p:cNvSpPr/>
            <p:nvPr/>
          </p:nvSpPr>
          <p:spPr bwMode="auto">
            <a:xfrm>
              <a:off x="2310116" y="4024515"/>
              <a:ext cx="1780744" cy="1651158"/>
            </a:xfrm>
            <a:custGeom>
              <a:avLst/>
              <a:gdLst/>
              <a:ahLst/>
              <a:cxnLst/>
              <a:rect l="l" t="t" r="r" b="b"/>
              <a:pathLst>
                <a:path w="2040112" h="2095282">
                  <a:moveTo>
                    <a:pt x="1047641" y="0"/>
                  </a:moveTo>
                  <a:lnTo>
                    <a:pt x="1100481" y="2536"/>
                  </a:lnTo>
                  <a:cubicBezTo>
                    <a:pt x="1260866" y="453302"/>
                    <a:pt x="1603762" y="817076"/>
                    <a:pt x="2040112" y="1006384"/>
                  </a:cubicBezTo>
                  <a:cubicBezTo>
                    <a:pt x="1822284" y="1196475"/>
                    <a:pt x="1685987" y="1476539"/>
                    <a:pt x="1685987" y="1788435"/>
                  </a:cubicBezTo>
                  <a:cubicBezTo>
                    <a:pt x="1685987" y="1817201"/>
                    <a:pt x="1687146" y="1845695"/>
                    <a:pt x="1690298" y="1873804"/>
                  </a:cubicBezTo>
                  <a:cubicBezTo>
                    <a:pt x="1513373" y="2012899"/>
                    <a:pt x="1290128" y="2095282"/>
                    <a:pt x="1047641" y="2095282"/>
                  </a:cubicBezTo>
                  <a:cubicBezTo>
                    <a:pt x="469045" y="2095282"/>
                    <a:pt x="0" y="1626237"/>
                    <a:pt x="0" y="1047641"/>
                  </a:cubicBezTo>
                  <a:cubicBezTo>
                    <a:pt x="0" y="469045"/>
                    <a:pt x="469045" y="0"/>
                    <a:pt x="10476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65000"/>
                    <a:shade val="30000"/>
                    <a:satMod val="115000"/>
                  </a:sysClr>
                </a:gs>
                <a:gs pos="50000">
                  <a:sysClr val="window" lastClr="FFFFFF">
                    <a:lumMod val="65000"/>
                    <a:shade val="67500"/>
                    <a:satMod val="115000"/>
                  </a:sysClr>
                </a:gs>
                <a:gs pos="100000">
                  <a:sysClr val="window" lastClr="FFFFFF">
                    <a:lumMod val="65000"/>
                    <a:shade val="100000"/>
                    <a:satMod val="115000"/>
                  </a:sysClr>
                </a:gs>
              </a:gsLst>
              <a:lin ang="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11" name="Ellipse 8"/>
            <p:cNvSpPr/>
            <p:nvPr/>
          </p:nvSpPr>
          <p:spPr bwMode="auto">
            <a:xfrm>
              <a:off x="1663971" y="2574221"/>
              <a:ext cx="1594579" cy="1753445"/>
            </a:xfrm>
            <a:custGeom>
              <a:avLst/>
              <a:gdLst/>
              <a:ahLst/>
              <a:cxnLst/>
              <a:rect l="l" t="t" r="r" b="b"/>
              <a:pathLst>
                <a:path w="1881919" h="2091353">
                  <a:moveTo>
                    <a:pt x="1047641" y="0"/>
                  </a:moveTo>
                  <a:cubicBezTo>
                    <a:pt x="1388621" y="0"/>
                    <a:pt x="1691554" y="162900"/>
                    <a:pt x="1881919" y="415836"/>
                  </a:cubicBezTo>
                  <a:cubicBezTo>
                    <a:pt x="1788250" y="628219"/>
                    <a:pt x="1736727" y="863142"/>
                    <a:pt x="1736727" y="1110099"/>
                  </a:cubicBezTo>
                  <a:cubicBezTo>
                    <a:pt x="1736727" y="1317132"/>
                    <a:pt x="1772938" y="1515708"/>
                    <a:pt x="1841326" y="1699133"/>
                  </a:cubicBezTo>
                  <a:lnTo>
                    <a:pt x="1788435" y="1696462"/>
                  </a:lnTo>
                  <a:cubicBezTo>
                    <a:pt x="1456855" y="1696462"/>
                    <a:pt x="1161254" y="1850505"/>
                    <a:pt x="969820" y="2091353"/>
                  </a:cubicBezTo>
                  <a:cubicBezTo>
                    <a:pt x="427524" y="2052575"/>
                    <a:pt x="0" y="1600035"/>
                    <a:pt x="0" y="1047641"/>
                  </a:cubicBezTo>
                  <a:cubicBezTo>
                    <a:pt x="0" y="469045"/>
                    <a:pt x="469045" y="0"/>
                    <a:pt x="1047641" y="0"/>
                  </a:cubicBezTo>
                  <a:close/>
                </a:path>
              </a:pathLst>
            </a:custGeom>
            <a:gradFill flip="none" rotWithShape="1">
              <a:gsLst>
                <a:gs pos="39000">
                  <a:srgbClr val="217D6E"/>
                </a:gs>
                <a:gs pos="79000">
                  <a:schemeClr val="accent4">
                    <a:lumMod val="75000"/>
                  </a:schemeClr>
                </a:gs>
              </a:gsLst>
              <a:lin ang="27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12" name="Ellipse 1"/>
            <p:cNvSpPr/>
            <p:nvPr/>
          </p:nvSpPr>
          <p:spPr bwMode="auto">
            <a:xfrm>
              <a:off x="2310116" y="1182439"/>
              <a:ext cx="1771403" cy="1754028"/>
            </a:xfrm>
            <a:custGeom>
              <a:avLst/>
              <a:gdLst/>
              <a:ahLst/>
              <a:cxnLst/>
              <a:rect l="l" t="t" r="r" b="b"/>
              <a:pathLst>
                <a:path w="2095282" h="2045532">
                  <a:moveTo>
                    <a:pt x="1047641" y="0"/>
                  </a:moveTo>
                  <a:cubicBezTo>
                    <a:pt x="1626237" y="0"/>
                    <a:pt x="2095282" y="469045"/>
                    <a:pt x="2095282" y="1047641"/>
                  </a:cubicBezTo>
                  <a:lnTo>
                    <a:pt x="2091820" y="1121125"/>
                  </a:lnTo>
                  <a:cubicBezTo>
                    <a:pt x="1660122" y="1287477"/>
                    <a:pt x="1312633" y="1622582"/>
                    <a:pt x="1129110" y="2045532"/>
                  </a:cubicBezTo>
                  <a:cubicBezTo>
                    <a:pt x="939371" y="1791960"/>
                    <a:pt x="636327" y="1628923"/>
                    <a:pt x="295204" y="1628923"/>
                  </a:cubicBezTo>
                  <a:cubicBezTo>
                    <a:pt x="256426" y="1628923"/>
                    <a:pt x="218141" y="1631030"/>
                    <a:pt x="180494" y="1635491"/>
                  </a:cubicBezTo>
                  <a:cubicBezTo>
                    <a:pt x="66533" y="1467930"/>
                    <a:pt x="0" y="1265555"/>
                    <a:pt x="0" y="1047641"/>
                  </a:cubicBezTo>
                  <a:cubicBezTo>
                    <a:pt x="0" y="469045"/>
                    <a:pt x="469045" y="0"/>
                    <a:pt x="1047641" y="0"/>
                  </a:cubicBezTo>
                  <a:close/>
                </a:path>
              </a:pathLst>
            </a:custGeom>
            <a:gradFill flip="none" rotWithShape="1">
              <a:gsLst>
                <a:gs pos="16000">
                  <a:srgbClr val="35CF7B"/>
                </a:gs>
                <a:gs pos="57000">
                  <a:srgbClr val="0098D1">
                    <a:shade val="67500"/>
                    <a:satMod val="115000"/>
                  </a:srgbClr>
                </a:gs>
                <a:gs pos="100000">
                  <a:srgbClr val="0098D1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76089" y="908999"/>
              <a:ext cx="1624022" cy="96949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95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Разработка прогноза социально-экономического развития на очередной финансовый год и на плановый период</a:t>
              </a:r>
              <a:endParaRPr lang="en-US" sz="9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43945" y="1330809"/>
              <a:ext cx="1454107" cy="126188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95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Разработка документов и материалов, необходимых для формирования бюджета муниципального образования</a:t>
              </a:r>
              <a:endParaRPr lang="en-US" sz="9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70998" y="3111245"/>
              <a:ext cx="1281322" cy="7078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Составление проекта бюджета муниципального образования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58281" y="4532369"/>
              <a:ext cx="1375806" cy="86177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Рассмотрение и утверждение бюджета муниципального образования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82796" y="5154526"/>
              <a:ext cx="1271965" cy="7078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Исполнение бюджета муниципального образования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481657" y="4522392"/>
              <a:ext cx="1267775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Осуществление бюджетного учета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63689" y="2955722"/>
              <a:ext cx="1279462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Утверждение отчета об исполнении бюджета муниципального образования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471464" y="1642121"/>
              <a:ext cx="1288159" cy="86177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Организация и осуществление муниципального финансового контроля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9090" y="2141255"/>
              <a:ext cx="2619375" cy="261937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638147" y="3171165"/>
              <a:ext cx="19746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</a:t>
              </a:r>
            </a:p>
            <a:p>
              <a:pPr algn="ctr"/>
              <a:endPara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6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бюджет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39628" y="8199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бюджетного процесса в муниципальном образовании «Город Майкоп»</a:t>
            </a:r>
            <a:endParaRPr lang="ru-RU" sz="2400" b="1" dirty="0">
              <a:ln w="12700">
                <a:solidFill>
                  <a:srgbClr val="00A800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607" y="156533"/>
            <a:ext cx="8670454" cy="14003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«Экономическое развитие и формирование инвестиционной привлекательности муниципального образования «Город Майкоп»</a:t>
            </a:r>
          </a:p>
          <a:p>
            <a:pPr algn="ctr">
              <a:defRPr/>
            </a:pPr>
            <a:endParaRPr lang="ru-RU" sz="15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dirty="0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563888" y="1664494"/>
            <a:ext cx="5062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chemeClr val="bg1"/>
                </a:solidFill>
              </a:rPr>
              <a:t>Цель: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chemeClr val="bg1"/>
                </a:solidFill>
              </a:rPr>
              <a:t>     Обеспечение устойчивого экономического развития муниципального образования «Город Майкоп»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3502216" y="2372352"/>
            <a:ext cx="547211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chemeClr val="bg1"/>
                </a:solidFill>
              </a:rPr>
              <a:t>Задачи: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chemeClr val="bg1"/>
                </a:solidFill>
              </a:rPr>
              <a:t>1. Создание условий для привлечения инвестиций в экономику, развития промышленного производства и обеспечения кадрового потенциала.</a:t>
            </a:r>
          </a:p>
          <a:p>
            <a:pPr algn="just" fontAlgn="t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chemeClr val="bg1"/>
                </a:solidFill>
              </a:rPr>
              <a:t>2. Создание благоприятных условий для развития малого и среднего предпринимательства, потребительского рынка, способствующих увеличению их вклада в социально-экономическое развитие.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532494"/>
              </p:ext>
            </p:extLst>
          </p:nvPr>
        </p:nvGraphicFramePr>
        <p:xfrm>
          <a:off x="250825" y="3933056"/>
          <a:ext cx="8569325" cy="244827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527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82837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2020 (факт)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2021</a:t>
                      </a:r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2022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2024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4041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39,6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905,2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905,2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580,0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5821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76" marB="4567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85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Объем инвестиций в основной капитал (по крупным и средним предприятиям) в расчете на 1 жителя, тыс. рублей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30,9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43,5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54,9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59,5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64,4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85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Объем отгруженных товаров собственного производства, выполненных работ и услуг по полному кругу предприятий,</a:t>
                      </a:r>
                      <a:r>
                        <a:rPr lang="ru-RU" sz="900" u="none" strike="noStrike" baseline="0" dirty="0">
                          <a:effectLst/>
                        </a:rPr>
                        <a:t> млн. рублей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23 368,1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25 126,9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26 499,8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85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Среднемесячная номинальная начисленная заработная плата работников крупных и средних предприятий,</a:t>
                      </a:r>
                      <a:r>
                        <a:rPr lang="ru-RU" sz="900" u="none" strike="noStrike" baseline="0" dirty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рублей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39 856,4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42 005,8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44 367,0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2884"/>
            <a:ext cx="2936364" cy="2648332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5966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16632"/>
            <a:ext cx="9142216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 сельского хозяйства и регулирование рынков сельскохозяйственной продукции, сырья и продовольствия в муниципальном образовании «Город Майкоп»</a:t>
            </a:r>
            <a:endParaRPr lang="ru-RU" sz="1400" i="1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4374890" y="1419841"/>
            <a:ext cx="45600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chemeClr val="bg1"/>
                </a:solidFill>
                <a:latin typeface="+mn-lt"/>
              </a:rPr>
              <a:t>Цель: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000" dirty="0">
                <a:solidFill>
                  <a:schemeClr val="bg1"/>
                </a:solidFill>
                <a:latin typeface="+mn-lt"/>
              </a:rPr>
              <a:t>Обеспечение устойчивого роста объема сельскохозяйственной продукции, производимой на территории муниципального образования «Город Майкоп», а также повышение конкурентоспособности данной продукции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4374890" y="2282568"/>
            <a:ext cx="43213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i="1" dirty="0">
                <a:solidFill>
                  <a:schemeClr val="bg1"/>
                </a:solidFill>
              </a:rPr>
              <a:t>Задачи: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1000" dirty="0">
                <a:solidFill>
                  <a:schemeClr val="bg1"/>
                </a:solidFill>
              </a:rPr>
              <a:t>Популяризация сельскохозяйственного производства и развитие малых форм хозяйствования на селе. 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1000" dirty="0">
                <a:solidFill>
                  <a:schemeClr val="bg1"/>
                </a:solidFill>
              </a:rPr>
              <a:t>Создание условий для развития сельскохозяйственного производства</a:t>
            </a:r>
            <a:r>
              <a:rPr lang="ru-RU" sz="90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459981"/>
              </p:ext>
            </p:extLst>
          </p:nvPr>
        </p:nvGraphicFramePr>
        <p:xfrm>
          <a:off x="250825" y="3432913"/>
          <a:ext cx="8615363" cy="3048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70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84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84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10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06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984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21535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(тыс.руб.)</a:t>
                      </a:r>
                      <a:endParaRPr lang="ru-RU" sz="110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2020 (факт)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2021</a:t>
                      </a:r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</a:p>
                    <a:p>
                      <a:pPr algn="ctr"/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2022 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2024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7974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3 942,0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2 958,4</a:t>
                      </a:r>
                      <a:endParaRPr lang="ru-RU" sz="9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4 080,8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4 218,2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4 361,3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499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79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Увеличение объемов валового сбора зерновых и зернобобовых культур в хозяйствах всех категорий по отношению к предыдущему году,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103,7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103,9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104,1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79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Увеличение объемов валового сбора масличных культур в хозяйствах всех категорий по отношению к предыдущему году,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103,7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103,9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104,1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79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Увеличение объемов валового сбора овощей в хозяйствах всех категорий по отношению к предыдущему году,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103,7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103,9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104,1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79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Увеличение объемов производство скота и птицы на убой (в живом весе) в хозяйствах всех категорий по отношению к предыдущему году,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103,7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103,9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104,1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599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Увеличение объемов производства молока в хозяйствах всех категорий по отношению к предыдущему году,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103,7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103,9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104,1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599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Увеличение объемов производства яиц в хозяйствах всех категорий по отношению к предыдущему году,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103,7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103,9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104,1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75996"/>
            <a:ext cx="4177474" cy="1855172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33796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97463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26132" y="185108"/>
            <a:ext cx="8670454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«Улучшение жилищных условий граждан, проживающих в муниципальном образовании «Город Майкоп» </a:t>
            </a:r>
            <a:endParaRPr lang="ru-RU" sz="1000" i="1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000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2439" y="1773238"/>
            <a:ext cx="4881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Цель:</a:t>
            </a:r>
          </a:p>
          <a:p>
            <a:pPr>
              <a:defRPr/>
            </a:pP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реализации комплекса мероприятий, направленных на улучшение жилищных условий граждан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9264" y="2762250"/>
            <a:ext cx="488473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Задачи:</a:t>
            </a:r>
          </a:p>
          <a:p>
            <a:pPr>
              <a:defRPr/>
            </a:pP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>
              <a:defRPr/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Повышение уровня обеспеченности жильем отдельных категорий граждан.</a:t>
            </a:r>
          </a:p>
          <a:p>
            <a:pPr fontAlgn="t">
              <a:defRPr/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Обеспечение безопасных жилищных условий гражданам, проживающим в муниципальном образовании «Город Майкоп».</a:t>
            </a:r>
          </a:p>
          <a:p>
            <a:pPr fontAlgn="t">
              <a:defRPr/>
            </a:pP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39992"/>
              </p:ext>
            </p:extLst>
          </p:nvPr>
        </p:nvGraphicFramePr>
        <p:xfrm>
          <a:off x="292100" y="4508500"/>
          <a:ext cx="8569325" cy="1705283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527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26722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(тыс.руб.)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2020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2021</a:t>
                      </a:r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2022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2024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1566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82 865,9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38 854,8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98 238,8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82 379,4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92 163,5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445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5" marB="4574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253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Число граждан (семей), улучшивших жилищные условия в отчетном году,</a:t>
                      </a:r>
                      <a:r>
                        <a:rPr lang="ru-RU" sz="900" u="none" strike="noStrike" baseline="0" dirty="0">
                          <a:effectLst/>
                        </a:rPr>
                        <a:t> чел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0" y="1484784"/>
            <a:ext cx="3901440" cy="2758440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6176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116632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территориального общественного самоуправления в муниципальном образовании «Город Майкоп»</a:t>
            </a:r>
          </a:p>
          <a:p>
            <a:pPr algn="ctr"/>
            <a:endParaRPr lang="ru-RU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020831"/>
              </p:ext>
            </p:extLst>
          </p:nvPr>
        </p:nvGraphicFramePr>
        <p:xfrm>
          <a:off x="287523" y="4169890"/>
          <a:ext cx="8568953" cy="16561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69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83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83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83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83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839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1531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2020 (факт)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2021</a:t>
                      </a:r>
                      <a:r>
                        <a:rPr lang="ru-RU" sz="1000" baseline="0" dirty="0"/>
                        <a:t> (оценка)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2022г. 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2023г. 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2024г. 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1693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27 684,5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28 664,7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33 718,4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33 718,4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33 718,4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6961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2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Доля граждан, проживающих в муниципальном образовании «Город Майкоп», охваченных деятельностью ТОС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12,4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12,8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13,2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59947" y="1484784"/>
            <a:ext cx="506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endParaRPr lang="ru-RU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и уровня взаимодействия органов местного самоуправления с населением муниципального образования «Город Майкоп» через органы ТОС </a:t>
            </a:r>
            <a:endParaRPr lang="ru-RU" sz="900" dirty="0">
              <a:solidFill>
                <a:srgbClr val="00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5289" y="2452827"/>
            <a:ext cx="5165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fontAlgn="t"/>
            <a:endParaRPr lang="ru-RU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/>
            <a:r>
              <a:rPr lang="ru-RU" sz="9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 совершенствование системы ТОС в муниципальном образовании «Город Майкоп» как формы организации граждан по месту жительства для самостоятельного осуществления собственных инициатив по вопросам местного значения и эффективного взаимодействия с органами местного самоуправления.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C9075F9-2C27-4A0E-9A87-93BF67F8CC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362919"/>
            <a:ext cx="4188077" cy="2547711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31155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3723" y="118253"/>
            <a:ext cx="8424936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ru-RU" sz="2000" b="1" i="1" dirty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«Молодежь столицы Адыгеи»</a:t>
            </a:r>
          </a:p>
          <a:p>
            <a:pPr algn="ctr">
              <a:defRPr/>
            </a:pPr>
            <a:endParaRPr lang="ru-RU" sz="1000" b="1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i="1" dirty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29290" y="1322869"/>
            <a:ext cx="5064125" cy="60016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b="1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Цель:</a:t>
            </a:r>
          </a:p>
          <a:p>
            <a:pPr>
              <a:defRPr/>
            </a:pPr>
            <a:endParaRPr lang="ru-RU" sz="500" b="1" dirty="0">
              <a:solidFill>
                <a:srgbClr val="32323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000" dirty="0">
                <a:solidFill>
                  <a:srgbClr val="323232"/>
                </a:solidFill>
                <a:cs typeface="Times New Roman" pitchFamily="18" charset="0"/>
              </a:rPr>
              <a:t>Организация и осуществление мероприятий по работе с молодежью</a:t>
            </a:r>
            <a:endParaRPr lang="ru-RU" sz="900" dirty="0">
              <a:solidFill>
                <a:srgbClr val="32323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9290" y="1923033"/>
            <a:ext cx="489679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Задачи:</a:t>
            </a:r>
          </a:p>
          <a:p>
            <a:pPr>
              <a:defRPr/>
            </a:pPr>
            <a:endParaRPr lang="ru-RU" sz="500" b="1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Вовлечение молодежи в социальную практику путем формирования целостной системы поддержки гражданских инициатив.</a:t>
            </a:r>
          </a:p>
          <a:p>
            <a:pPr fontAlgn="t"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Организация мероприятий с детьми и молодежью МКУ «МКЦ».</a:t>
            </a:r>
          </a:p>
          <a:p>
            <a:pPr fontAlgn="t"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Формирование у молодежи российской идентичности и профилактика асоциального поведения, этнического и религиозно-политического экстремизма в молодежной среде.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985492"/>
              </p:ext>
            </p:extLst>
          </p:nvPr>
        </p:nvGraphicFramePr>
        <p:xfrm>
          <a:off x="301005" y="3573016"/>
          <a:ext cx="8592410" cy="181434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3430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121468646"/>
                    </a:ext>
                  </a:extLst>
                </a:gridCol>
                <a:gridCol w="1008953">
                  <a:extLst>
                    <a:ext uri="{9D8B030D-6E8A-4147-A177-3AD203B41FA5}">
                      <a16:colId xmlns="" xmlns:a16="http://schemas.microsoft.com/office/drawing/2014/main" val="1915232750"/>
                    </a:ext>
                  </a:extLst>
                </a:gridCol>
                <a:gridCol w="7912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4024">
                  <a:extLst>
                    <a:ext uri="{9D8B030D-6E8A-4147-A177-3AD203B41FA5}">
                      <a16:colId xmlns="" xmlns:a16="http://schemas.microsoft.com/office/drawing/2014/main" val="2267340825"/>
                    </a:ext>
                  </a:extLst>
                </a:gridCol>
                <a:gridCol w="7146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40954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муниципальной программы (тыс.руб.)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7" marB="457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(факт)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(прогноз)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44" marB="4574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44" marB="45744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</a:t>
                      </a:r>
                      <a:r>
                        <a:rPr lang="ru-RU" sz="1000" dirty="0"/>
                        <a:t>(прогноз)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44" marB="4574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2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7 803,1</a:t>
                      </a:r>
                    </a:p>
                  </a:txBody>
                  <a:tcPr marL="91444" marR="91444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7 994,5</a:t>
                      </a:r>
                    </a:p>
                  </a:txBody>
                  <a:tcPr marL="91444" marR="91444" marT="45736" marB="4573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9 983,1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10 442,7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10 442,7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10 852,5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2930"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показатели реализации муниципальной программы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44" marB="4574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7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молодых людей от 14 до 35 лет, принимающих участие в программных мероприятиях в сфере молодежной политики, % 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A241523-8B2C-4B1B-BE84-5E5EC47CCF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23" y="940801"/>
            <a:ext cx="3456384" cy="2564904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12622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29000" y="1139825"/>
            <a:ext cx="5062538" cy="723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Цель:</a:t>
            </a:r>
          </a:p>
          <a:p>
            <a:pPr>
              <a:defRPr/>
            </a:pPr>
            <a:endParaRPr lang="ru-RU" sz="5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>
              <a:defRPr/>
            </a:pPr>
            <a:r>
              <a:rPr lang="ru-RU" sz="9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системы противодействия коррупции на территории муниципального образования «Город Майкоп»</a:t>
            </a:r>
            <a:endParaRPr lang="ru-RU" sz="9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475" y="2060848"/>
            <a:ext cx="5400675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Задачи:</a:t>
            </a:r>
          </a:p>
          <a:p>
            <a:pPr>
              <a:defRPr/>
            </a:pPr>
            <a:endParaRPr lang="ru-RU" sz="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t">
              <a:defRPr/>
            </a:pPr>
            <a:r>
              <a:rPr lang="ru-RU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 Повышение профессионального уровня муниципальных служащих в вопросах противодействия коррупции, профилактика коррупционных правонарушений со стороны муниципальных служащих при осуществлении ими должностных полномочий.</a:t>
            </a:r>
          </a:p>
          <a:p>
            <a:pPr fontAlgn="t">
              <a:defRPr/>
            </a:pPr>
            <a:r>
              <a:rPr lang="ru-RU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Повышение уровня доверия общества к деятельности органов местного самоуправления.</a:t>
            </a:r>
          </a:p>
          <a:p>
            <a:pPr marL="228600" indent="-228600" fontAlgn="t">
              <a:buFontTx/>
              <a:buAutoNum type="arabicPeriod"/>
              <a:defRPr/>
            </a:pPr>
            <a:endParaRPr lang="ru-RU" sz="9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846" y="116632"/>
            <a:ext cx="8424936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«О противодействии коррупции в муниципальном образовании «Город Майкоп»</a:t>
            </a:r>
          </a:p>
          <a:p>
            <a:pPr algn="ctr">
              <a:defRPr/>
            </a:pPr>
            <a:endParaRPr lang="ru-RU" sz="10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624051"/>
              </p:ext>
            </p:extLst>
          </p:nvPr>
        </p:nvGraphicFramePr>
        <p:xfrm>
          <a:off x="259742" y="3935832"/>
          <a:ext cx="8605143" cy="23038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691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43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65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23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07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220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0235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5" marB="45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2020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2021</a:t>
                      </a:r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2022 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2024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2" marB="4574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3723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191,9</a:t>
                      </a:r>
                    </a:p>
                  </a:txBody>
                  <a:tcPr marL="91444" marR="91444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301,8</a:t>
                      </a:r>
                    </a:p>
                  </a:txBody>
                  <a:tcPr marL="91444" marR="91444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</a:p>
                  </a:txBody>
                  <a:tcPr marL="91444" marR="91444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</a:p>
                  </a:txBody>
                  <a:tcPr marL="91444" marR="91444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</a:p>
                  </a:txBody>
                  <a:tcPr marL="91444" marR="91444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21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42" marB="4574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851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служащих, впервые поступивших на муниципальную службу для замещения должностей, связанных с соблюдением антикоррупционных стандартов и включённых в Перечень*, по образовательным программам в области противодействия коррупции, %</a:t>
                      </a:r>
                      <a:endParaRPr lang="ru-RU" sz="10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2420" algn="r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87,0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88,0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89,0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17E6BD8-ADDE-4CAF-B564-E8BA6B630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23181"/>
            <a:ext cx="2700485" cy="3112651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448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920316" y="1334581"/>
            <a:ext cx="48244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Цель: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chemeClr val="bg1"/>
                </a:solidFill>
                <a:latin typeface="+mn-lt"/>
              </a:rPr>
              <a:t>Повышение роли физической культуры и спорта в формировании здорового образа жизни населения муниципального образования «Город Майкоп»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7429" y="1993765"/>
            <a:ext cx="50038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fontAlgn="t">
              <a:buFontTx/>
              <a:buAutoNum type="arabicPeriod"/>
              <a:defRPr/>
            </a:pPr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FontTx/>
              <a:buAutoNum type="arabicPeriod"/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занятий физической культурой и спортом для	         формирования здорового образа жизни</a:t>
            </a:r>
          </a:p>
          <a:p>
            <a:pPr fontAlgn="t">
              <a:buFontTx/>
              <a:buAutoNum type="arabicPeriod"/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развития физической культуры и массового спорта.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7337" y="116633"/>
            <a:ext cx="853313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i="1" dirty="0">
                <a:ln w="12700">
                  <a:solidFill>
                    <a:srgbClr val="FF99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физической культуры и спорта, формирование здорового образа жизни населения муниципального образования «Город Майкоп»</a:t>
            </a:r>
          </a:p>
          <a:p>
            <a:pPr algn="ctr">
              <a:defRPr/>
            </a:pPr>
            <a:endParaRPr lang="ru-RU" sz="1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660327"/>
              </p:ext>
            </p:extLst>
          </p:nvPr>
        </p:nvGraphicFramePr>
        <p:xfrm>
          <a:off x="287337" y="3843726"/>
          <a:ext cx="8569325" cy="247774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527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2548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2020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2021</a:t>
                      </a:r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2022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2024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081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54 893,2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51 667,5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5" marB="4571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65 607,3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67 965,2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70 437,8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0284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3" marB="4572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48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Доля населения, систематически занимающегося физической культурой и спортом,</a:t>
                      </a:r>
                      <a:r>
                        <a:rPr lang="ru-RU" sz="800" u="none" strike="noStrike" baseline="0" dirty="0">
                          <a:effectLst/>
                        </a:rPr>
                        <a:t>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40,7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50,0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8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Доля обучающихся, систематически занимающихся физической культурой и спортом, в общей численности обучающихся,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82,0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213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Доля горожан, выполнивших нормативы Всероссийского физкультурно-спортивного комплекса «Готов к труду и обороне», в общей численности населения, принявшего участие в выполнении нормативов Всероссийского физкультурно-спортивного комплекса «Готов к труду и обороне»,</a:t>
                      </a:r>
                      <a:r>
                        <a:rPr lang="ru-RU" sz="800" u="none" strike="noStrike" baseline="0" dirty="0">
                          <a:effectLst/>
                        </a:rPr>
                        <a:t>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934CCC9-10DC-44F4-A160-644EDB5DA0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1" y="1141061"/>
            <a:ext cx="3665060" cy="2748451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0485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309714"/>
            <a:ext cx="87049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ln w="12700">
                  <a:solidFill>
                    <a:srgbClr val="0066FF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algn="ctr">
              <a:defRPr/>
            </a:pPr>
            <a:r>
              <a:rPr lang="ru-RU" sz="2000" b="1" i="1" dirty="0">
                <a:ln w="12700">
                  <a:solidFill>
                    <a:srgbClr val="0066FF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«Развитие средств массовой информации в муниципальном образовании «Город Майкоп»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1920" y="3035823"/>
            <a:ext cx="5104581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Задачи:</a:t>
            </a:r>
          </a:p>
          <a:p>
            <a:pPr>
              <a:defRPr/>
            </a:pPr>
            <a:endParaRPr lang="ru-RU" sz="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>
              <a:defRPr/>
            </a:pPr>
            <a:r>
              <a:rPr lang="ru-RU" sz="9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Всестороннее информирование граждан о процессах, происходящих в политической, социально-экономической и культурной жизни муниципального образования «Город Майкоп» и Республики Адыгея через публикации в газете «Майкопские новости»</a:t>
            </a:r>
          </a:p>
          <a:p>
            <a:pPr fontAlgn="t">
              <a:defRPr/>
            </a:pPr>
            <a:r>
              <a:rPr lang="ru-RU" sz="9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Всестороннее информирование граждан о процессах, происходящих в политической, социально-экономической и культурной жизни муниципального образования «Город Майкоп» и Республики Адыгея, освещаемых в телевизионных передачах в эфире Майкопского телевидения «Город Майкоп» и Республики Адыгея.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1920" y="1720005"/>
            <a:ext cx="4751388" cy="12157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Цель:</a:t>
            </a:r>
          </a:p>
          <a:p>
            <a:pPr>
              <a:defRPr/>
            </a:pPr>
            <a:endParaRPr lang="ru-RU" sz="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современной информационной и телекоммуникационной инфраструктур, предоставление на их основе качественных муниципальных услуг и обеспечение высокого уровня доступности для населения информации о деятельности органов местного самоуправления муниципального образования «Город Майкоп»</a:t>
            </a:r>
            <a:endParaRPr lang="ru-RU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558596"/>
              </p:ext>
            </p:extLst>
          </p:nvPr>
        </p:nvGraphicFramePr>
        <p:xfrm>
          <a:off x="382262" y="4725144"/>
          <a:ext cx="8569325" cy="183929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527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2669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2020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2021</a:t>
                      </a:r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2022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2024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262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26 763,6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24 664,7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27 748,5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29 213,4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29 935,7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381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575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Уровень информированности граждан о деятельности органов местного самоуправления муниципального образования «Город Майкоп» через муниципальные СМИ, %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82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86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88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575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</a:rPr>
                        <a:t>Уровень удовлетворенности населения качеством информации, публикуемой муниципальными</a:t>
                      </a:r>
                      <a:r>
                        <a:rPr lang="ru-RU" sz="900" u="none" strike="noStrike" baseline="0" dirty="0">
                          <a:effectLst/>
                        </a:rPr>
                        <a:t> СМИ,%</a:t>
                      </a:r>
                      <a:endParaRPr lang="ru-RU" sz="900" u="none" strike="noStrike" dirty="0">
                        <a:effectLst/>
                      </a:endParaRPr>
                    </a:p>
                    <a:p>
                      <a:pPr algn="l" fontAlgn="b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75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76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77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0E493E1-F8AE-48BF-B016-418EBB633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3" y="1983543"/>
            <a:ext cx="3397151" cy="2520280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905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241468"/>
            <a:ext cx="8670454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EFEFE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algn="ctr">
              <a:defRPr/>
            </a:pPr>
            <a:r>
              <a:rPr lang="ru-RU" sz="2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EFEFE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«Развитие жилищно-коммунального, дорожного хозяйства и благоустройства в муниципальном образовании «Город Майкоп»</a:t>
            </a:r>
            <a:endParaRPr lang="ru-RU" sz="1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EFEFE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4938" y="1821718"/>
            <a:ext cx="532164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ln w="0"/>
                <a:solidFill>
                  <a:schemeClr val="bg1"/>
                </a:solidFill>
                <a:latin typeface="+mj-lt"/>
              </a:rPr>
              <a:t>Цель:</a:t>
            </a:r>
          </a:p>
          <a:p>
            <a:pPr>
              <a:defRPr/>
            </a:pPr>
            <a:r>
              <a:rPr lang="ru-RU" sz="9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Развитие жилищно-коммунального, дорожного хозяйства и благоустройства муниципального образования «Город Майкоп» для создания комфортных условий проживания граждан.</a:t>
            </a:r>
            <a:endParaRPr lang="ru-RU" sz="9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4807" y="2726132"/>
            <a:ext cx="5141913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Задачи</a:t>
            </a:r>
            <a:r>
              <a:rPr lang="ru-RU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: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Поддержание надлежащего технического состояния, обеспечение сохранности автомобильных дорог и комплексное развитие транспортной инфраструктуры.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Улучшение экологической, санитарно-эпидемиологической обстановки и благоустройство города.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Устойчивое и надежное функционирование жилищно-коммунального хозяйства.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Формирование эффективной системы управления в сфере жилищно-коммунального хозяйства, дорожного хозяйства и благоустройства.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Эффективное использование системы </a:t>
            </a:r>
            <a:r>
              <a:rPr lang="ru-RU" sz="9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ресурсоснабжения</a:t>
            </a:r>
            <a:r>
              <a:rPr lang="ru-RU" sz="9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и энергосбережения</a:t>
            </a:r>
          </a:p>
          <a:p>
            <a:pPr marL="228600" indent="-228600" fontAlgn="t">
              <a:buFontTx/>
              <a:buAutoNum type="arabicPeriod"/>
              <a:defRPr/>
            </a:pP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400808"/>
              </p:ext>
            </p:extLst>
          </p:nvPr>
        </p:nvGraphicFramePr>
        <p:xfrm>
          <a:off x="107504" y="4581128"/>
          <a:ext cx="8857358" cy="163345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6793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5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5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5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5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5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0949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2020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2021</a:t>
                      </a:r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2022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2024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823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1 750 619,4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998 625,7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1" marB="4571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953 370,4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642 239,0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629 780,2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54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4" marB="4570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202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Удовлетворенность населения качеством автомобильных дорог в муниципальном образовании «Город Майкоп»,</a:t>
                      </a:r>
                      <a:r>
                        <a:rPr lang="ru-RU" sz="1000" b="1" u="none" strike="noStrike" baseline="0" dirty="0">
                          <a:solidFill>
                            <a:schemeClr val="bg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%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C0C0C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70,3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70,4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70,5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202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Удовлетворенность населения муниципального образования «Город Майкоп» жилищно-коммунальными услугами.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C0C0C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79,5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79,6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79,7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79,8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79,9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D1EBC6E-837B-4F05-B68C-C7D501DA6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7" y="1718796"/>
            <a:ext cx="2513337" cy="2513337"/>
          </a:xfrm>
          <a:prstGeom prst="rect">
            <a:avLst/>
          </a:prstGeom>
          <a:effectLst>
            <a:softEdge rad="355600"/>
          </a:effectLst>
        </p:spPr>
      </p:pic>
    </p:spTree>
    <p:extLst>
      <p:ext uri="{BB962C8B-B14F-4D97-AF65-F5344CB8AC3E}">
        <p14:creationId xmlns:p14="http://schemas.microsoft.com/office/powerpoint/2010/main" val="5947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44624"/>
            <a:ext cx="8670454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algn="ctr">
              <a:defRPr/>
            </a:pPr>
            <a:r>
              <a:rPr lang="ru-RU" sz="2000" b="1" i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«Обеспечение деятельности и реализации полномочий Комитета по управлению имуществом муниципального образования «Город Майкоп»</a:t>
            </a:r>
          </a:p>
          <a:p>
            <a:pPr algn="ctr">
              <a:defRPr/>
            </a:pPr>
            <a:endParaRPr lang="ru-RU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635691"/>
              </p:ext>
            </p:extLst>
          </p:nvPr>
        </p:nvGraphicFramePr>
        <p:xfrm>
          <a:off x="208633" y="4581128"/>
          <a:ext cx="8588898" cy="19800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527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28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3174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2020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2021</a:t>
                      </a:r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2022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2024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766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34 104,9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33 121,5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</a:rPr>
                        <a:t>41 101,1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</a:rPr>
                        <a:t>42 335,4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</a:rPr>
                        <a:t>43 618,3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667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98" marB="4569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727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Доля объектов недвижимого имущества, зарегистрированных в собственность муниципального образования «Город Майкоп», 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75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85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727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</a:rPr>
                        <a:t>Доля земельных участков, зарегистрированных в собственность муниципального образования «Город Майкоп», 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85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87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727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Увеличение количества вовлеченных в оборот объектов недвижимого имущества и земельных участков к предыдущему году, 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95738" y="1774825"/>
            <a:ext cx="47529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Цель:</a:t>
            </a:r>
          </a:p>
          <a:p>
            <a:pPr>
              <a:defRPr/>
            </a:pPr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Повышение эффективности управления и распоряжения муниципальным имуществом</a:t>
            </a:r>
            <a:endParaRPr lang="ru-RU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224" y="2754435"/>
            <a:ext cx="475297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Задачи:</a:t>
            </a:r>
          </a:p>
          <a:p>
            <a:pPr marL="228600" indent="-228600" fontAlgn="t">
              <a:buFontTx/>
              <a:buAutoNum type="arabicPeriod"/>
              <a:defRPr/>
            </a:pPr>
            <a:endParaRPr lang="ru-RU" sz="9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Обеспечение эффективного управления и распоряжение муниципальным имуществом и земельными участками.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Организация и обеспечение эффективного исполнения функций и полномочий.</a:t>
            </a:r>
          </a:p>
          <a:p>
            <a:pPr marL="228600" indent="-228600" fontAlgn="t">
              <a:buFontTx/>
              <a:buAutoNum type="arabicPeriod"/>
              <a:defRPr/>
            </a:pPr>
            <a:endParaRPr lang="ru-RU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F0A4882-10E3-4FD3-8421-B6E67436C5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5" y="1700808"/>
            <a:ext cx="3811599" cy="252664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226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2048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433" y="980728"/>
            <a:ext cx="8640960" cy="5849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проведение ответственной бюджетной политики, способствующей обеспечению сбалансированности и устойчивости бюджетной системы муниципального образования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формированию условий для ускорения темпов экономического роста, укреплению финансовой стабильности в муниципальном образовании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«Город Майкоп»;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сохранение социальной направленности бюджета муниципального образования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«Город Майкоп»;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обеспечение достижения целей и решения задач, установленных Указом Президента Российской Федерации от 7 мая 2018 г. N 204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национальных целях и стратегических задачах развития Российской Федерации на период до 2024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года»,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Указом Президента Российской Федерации от 21 июля 2020 г. N 474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национальных целях развития Российской Федерации на период до 2030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года»,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Стратегией социально-экономического развития муниципального образования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2030 года, утвержденной Решением Совета народных депутатов муниципального образования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28 января 2021 г. N 153-рс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утверждении Стратегии социально-экономического развития муниципального образования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2030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года»;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достижение целевых показателей, предусмотренных муниципальными программами муниципального образования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«Город Майкоп»;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5) принятие новых расходных обязательств исключительно в рамках установленных ограничений расходов в пределах сокращения действующих расходных обязательств;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6) недопущение просроченной кредиторской задолженности по заработной плате и социальным выплатам;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7) определение потенциала долговой емкости бюджета муниципального образования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«Город Майкоп»,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также экономически безопасного уровня муниципального долга и муниципальных заимствований;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8) недопущение неконтролируемого роста муниципального долга и увеличения рисков неисполнения взятых муниципальным образованием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долговых обязательств;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9) поддержание объема муниципального долга на экономически безопасном уровне, что позволит своевременно и в полном объеме выполнять долговые обязательства;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10) оптимизация структуры муниципального долга путем уменьшения доли общего объема долговых обязательств по рыночным заимствованиям, полученным от кредитных организаций, от поступлений доходов бюджета без учета безвозмездных поступлений, и минимизация стоимости обслуживания долговых обязательств;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544" y="188640"/>
            <a:ext cx="828092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бюджетной политики муниципального образования «Город Майкоп» на 2022 год и на плановый период 2023 и 2024 годов</a:t>
            </a:r>
          </a:p>
        </p:txBody>
      </p:sp>
    </p:spTree>
    <p:extLst>
      <p:ext uri="{BB962C8B-B14F-4D97-AF65-F5344CB8AC3E}">
        <p14:creationId xmlns:p14="http://schemas.microsoft.com/office/powerpoint/2010/main" val="29983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95937" y="1437417"/>
            <a:ext cx="4881654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</a:t>
            </a:r>
            <a:r>
              <a:rPr lang="ru-RU" b="1" i="1" dirty="0">
                <a:ln w="0"/>
                <a:solidFill>
                  <a:srgbClr val="FFCC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>
              <a:defRPr/>
            </a:pPr>
            <a:endParaRPr lang="ru-RU" sz="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defRPr/>
            </a:pPr>
            <a:r>
              <a:rPr lang="ru-RU" sz="10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Обеспечение сбалансированности и финансовой устойчивости бюджетной системы в муниципальном образовании «Город Майкоп»</a:t>
            </a:r>
            <a:endParaRPr lang="ru-RU" sz="10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6368" y="2166804"/>
            <a:ext cx="4881653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Задачи:</a:t>
            </a:r>
          </a:p>
          <a:p>
            <a:pPr>
              <a:defRPr/>
            </a:pPr>
            <a:r>
              <a:rPr lang="ru-RU" sz="105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1.Обеспечение сбалансированности и устойчивости муниципального образования «Город Майкоп» и повышение эффективности управления муниципальными финансами</a:t>
            </a:r>
          </a:p>
          <a:p>
            <a:pPr>
              <a:defRPr/>
            </a:pPr>
            <a:r>
              <a:rPr lang="ru-RU" sz="105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2.Эффективное управление муниципальным долгом</a:t>
            </a:r>
          </a:p>
          <a:p>
            <a:pPr>
              <a:defRPr/>
            </a:pPr>
            <a:r>
              <a:rPr lang="ru-RU" sz="105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Создание условий для повышения качества организации и осуществления бюджетного процесса в муниципальном образовании «Город Майкоп»</a:t>
            </a:r>
          </a:p>
          <a:p>
            <a:pPr>
              <a:defRPr/>
            </a:pPr>
            <a:endParaRPr lang="ru-RU" sz="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7567" y="260648"/>
            <a:ext cx="8670454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ru-RU" sz="2000" b="1" i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algn="ctr">
              <a:defRPr/>
            </a:pPr>
            <a:r>
              <a:rPr lang="ru-RU" sz="2000" b="1" i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«Управление муниципальными финансами»</a:t>
            </a:r>
          </a:p>
          <a:p>
            <a:pPr algn="ctr">
              <a:defRPr/>
            </a:pPr>
            <a:endParaRPr lang="ru-RU" sz="1000" b="1" dirty="0">
              <a:ln/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400" i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39367"/>
              </p:ext>
            </p:extLst>
          </p:nvPr>
        </p:nvGraphicFramePr>
        <p:xfrm>
          <a:off x="310685" y="3594796"/>
          <a:ext cx="8569325" cy="300429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527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84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522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2020 (факт)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2021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(оценка)</a:t>
                      </a: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2022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(прогноз)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2023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(прогноз)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2024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(прогноз)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8642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47 996,6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58 563,4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58 554,9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159 457,1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221 259,6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3" marB="45703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840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082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Темп роста налоговых и неналоговых доходов бюджета муниципального образования «Город Майкоп» (к предыдущему году),</a:t>
                      </a:r>
                      <a:r>
                        <a:rPr lang="ru-RU" sz="900" b="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%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98,1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107,8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104,2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104,7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104,8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155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Доля налоговых и неналоговых доходов бюджета муниципального образования «Город Майкоп»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«Город Майкоп» (без учета субвенций),</a:t>
                      </a:r>
                      <a:r>
                        <a:rPr lang="ru-RU" sz="900" b="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%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38,6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60,6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83,3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86,2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86,8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081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Объем налоговых и неналоговых доходов бюджета муниципального образования «Город Майкоп» на 1 жителя, тыс. рублей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9,3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10,0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10,4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10,9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11,3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081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Муниципальный долг муниципального образования «Город Майкоп» в расчете на 1 жителя,</a:t>
                      </a:r>
                      <a:r>
                        <a:rPr lang="ru-RU" sz="900" b="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тыс. рублей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6,2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6,0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6,0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6,0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5,9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081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Достижение муниципального образования «Город Майкоп» по итогам года, предшествующего отчетному периоду, оценки качества управления муниципальными финансами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1 степень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1 степень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1 степень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1 степень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1 степень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F2D8234-B893-48A0-8400-FB117A1D7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13360"/>
            <a:ext cx="3338608" cy="2281436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4689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746232" y="1670302"/>
            <a:ext cx="3799082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Цель: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Повышение качества и комфорта городской среды на территории муниципального образования «Город Майкоп»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7934" y="2646824"/>
            <a:ext cx="4165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fontAlgn="t">
              <a:buFontTx/>
              <a:buAutoNum type="arabicPeriod"/>
              <a:defRPr/>
            </a:pP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Задачи:</a:t>
            </a:r>
          </a:p>
          <a:p>
            <a:pPr fontAlgn="t">
              <a:defRPr/>
            </a:pPr>
            <a:endParaRPr lang="ru-RU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defRPr/>
            </a:pPr>
            <a:r>
              <a:rPr lang="ru-RU" sz="1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Обеспечить комплексное развитие современной городской инфраструктуры на основе единых подходов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4362" y="100142"/>
            <a:ext cx="8064896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spc="50" dirty="0">
                <a:ln w="9525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«Формирование  современной городской среды в муниципальном образовании «Город Майкоп»</a:t>
            </a:r>
          </a:p>
          <a:p>
            <a:pPr algn="ctr">
              <a:defRPr/>
            </a:pPr>
            <a:endParaRPr lang="ru-RU" sz="10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903421"/>
              </p:ext>
            </p:extLst>
          </p:nvPr>
        </p:nvGraphicFramePr>
        <p:xfrm>
          <a:off x="215106" y="4221088"/>
          <a:ext cx="8713787" cy="201622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6035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20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0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20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20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220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29847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2020 (факт)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2021</a:t>
                      </a:r>
                    </a:p>
                    <a:p>
                      <a:pPr algn="ctr"/>
                      <a:r>
                        <a:rPr lang="ru-RU" sz="1000" dirty="0"/>
                        <a:t>(оценка)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2022 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2023 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2024 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024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156 885,9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84 564,3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21" marB="4572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68 206,6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84 799,9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85 117,7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1991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5" marB="457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418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Доля благоустроенных дворовых территорий многоквартирных домов от общего количества дворовых территорий многоквартирных домов (нарастающим итогом),</a:t>
                      </a:r>
                      <a:r>
                        <a:rPr lang="ru-RU" sz="900" u="none" strike="noStrike" baseline="0" dirty="0">
                          <a:effectLst/>
                        </a:rPr>
                        <a:t> 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2420" algn="r"/>
                        </a:tabLs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</a:rPr>
                        <a:t>2,3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</a:rPr>
                        <a:t>9,1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</a:rPr>
                        <a:t>11,5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418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Прирост благоустроенных общественных территорий (нарастающим итогом), ед.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C07FDC7-D3CE-4BF6-A638-130495E12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4044742" cy="261114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182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8891"/>
            <a:ext cx="8568952" cy="1296143"/>
          </a:xfrm>
        </p:spPr>
        <p:txBody>
          <a:bodyPr>
            <a:normAutofit/>
          </a:bodyPr>
          <a:lstStyle/>
          <a:p>
            <a:r>
              <a:rPr lang="ru-RU" sz="3200" cap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Структура муниципального долга </a:t>
            </a:r>
            <a:br>
              <a:rPr lang="ru-RU" sz="3200" cap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1600" cap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(</a:t>
            </a:r>
            <a:r>
              <a:rPr lang="ru-RU" sz="1600" i="1" cap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 соответствии с Бюджетным кодексом Российской Федерации</a:t>
            </a:r>
            <a:r>
              <a:rPr lang="ru-RU" sz="1600" cap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79712" y="2204864"/>
            <a:ext cx="1433601" cy="945396"/>
          </a:xfrm>
          <a:prstGeom prst="rect">
            <a:avLst/>
          </a:prstGeom>
          <a:ln/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"/>
            <a:r>
              <a:rPr lang="ru-RU" u="none" strike="noStrike" dirty="0">
                <a:effectLst/>
              </a:rPr>
              <a:t>     Кредиты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2204864"/>
            <a:ext cx="1922512" cy="945396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ru-RU" u="none" strike="noStrike" dirty="0">
                <a:effectLst/>
              </a:rPr>
              <a:t>Муниципальные ценные бумаги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83695" y="2204865"/>
            <a:ext cx="1884649" cy="94539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ru-RU" u="none" strike="noStrike" dirty="0">
                <a:effectLst/>
              </a:rPr>
              <a:t>Муниципальные гарантии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31640" y="3587282"/>
            <a:ext cx="1512168" cy="777822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ru-RU" u="none" strike="noStrike" dirty="0">
                <a:effectLst/>
              </a:rPr>
              <a:t>Бюджетные кредиты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3587282"/>
            <a:ext cx="1537320" cy="849830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ru-RU" u="none" strike="noStrike" dirty="0">
                <a:effectLst/>
              </a:rPr>
              <a:t>Кредиты от кредитных организаций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63688" y="5157192"/>
            <a:ext cx="1872208" cy="937828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ru-RU" u="none" strike="noStrike" dirty="0">
                <a:effectLst/>
              </a:rPr>
              <a:t>Краткосрочный (менее 1 года)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23928" y="5157192"/>
            <a:ext cx="2088232" cy="937828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ru-RU" u="none" strike="noStrike" dirty="0">
                <a:effectLst/>
              </a:rPr>
              <a:t>Среднесрочный                    ( от 1 года до 5 лет)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00192" y="5157192"/>
            <a:ext cx="2088232" cy="937828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Долгосрочный                                   ( от 5 до 10 включительно</a:t>
            </a:r>
            <a:r>
              <a:rPr lang="ru-RU" dirty="0"/>
              <a:t>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2503929"/>
            <a:ext cx="12961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видам долговых обязательств</a:t>
            </a:r>
            <a:endParaRPr lang="ru-RU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5" y="5331540"/>
            <a:ext cx="1080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>
                <a:solidFill>
                  <a:prstClr val="black"/>
                </a:solidFill>
              </a:rPr>
              <a:t>По сроку</a:t>
            </a:r>
            <a:endParaRPr lang="ru-RU" sz="1600" b="1" dirty="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28" name="Прямая соединительная линия 27"/>
          <p:cNvCxnSpPr>
            <a:stCxn id="13" idx="2"/>
            <a:endCxn id="16" idx="0"/>
          </p:cNvCxnSpPr>
          <p:nvPr/>
        </p:nvCxnSpPr>
        <p:spPr>
          <a:xfrm flipH="1">
            <a:off x="2087724" y="3150260"/>
            <a:ext cx="608789" cy="437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3" idx="2"/>
            <a:endCxn id="17" idx="0"/>
          </p:cNvCxnSpPr>
          <p:nvPr/>
        </p:nvCxnSpPr>
        <p:spPr>
          <a:xfrm>
            <a:off x="2696513" y="3150260"/>
            <a:ext cx="1203987" cy="437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2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783" y="1412776"/>
            <a:ext cx="8424935" cy="288032"/>
          </a:xfrm>
        </p:spPr>
        <p:txBody>
          <a:bodyPr>
            <a:noAutofit/>
          </a:bodyPr>
          <a:lstStyle/>
          <a:p>
            <a:r>
              <a:rPr lang="ru-RU" sz="1200" dirty="0">
                <a:ln w="6350">
                  <a:solidFill>
                    <a:srgbClr val="FFC000"/>
                  </a:solidFill>
                </a:ln>
                <a:solidFill>
                  <a:srgbClr val="FFCC99"/>
                </a:solidFill>
              </a:rPr>
              <a:t>СТРУКТУРА МУНИЦИПАЛЬНОГО ДОЛГА МУНИЦИПАЛЬНОГО ОБРАЗОВАНИЯ «ГОРОД МАЙКОП»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>
            <a:off x="1259632" y="7029400"/>
            <a:ext cx="7344816" cy="648072"/>
          </a:xfrm>
        </p:spPr>
        <p:txBody>
          <a:bodyPr>
            <a:noAutofit/>
          </a:bodyPr>
          <a:lstStyle/>
          <a:p>
            <a:endParaRPr lang="ru-RU" sz="1100" dirty="0">
              <a:solidFill>
                <a:schemeClr val="tx1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48428222"/>
              </p:ext>
            </p:extLst>
          </p:nvPr>
        </p:nvGraphicFramePr>
        <p:xfrm>
          <a:off x="0" y="1772816"/>
          <a:ext cx="8859821" cy="389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19783" y="28786"/>
            <a:ext cx="8424936" cy="476672"/>
          </a:xfrm>
          <a:prstGeom prst="rect">
            <a:avLst/>
          </a:prstGeom>
          <a:noFill/>
          <a:ln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ln>
                <a:solidFill>
                  <a:srgbClr val="FFC000"/>
                </a:solidFill>
              </a:ln>
              <a:solidFill>
                <a:srgbClr val="FFCC99"/>
              </a:solidFill>
            </a:endParaRPr>
          </a:p>
          <a:p>
            <a:pPr algn="ctr"/>
            <a:r>
              <a:rPr lang="ru-RU" sz="1600" b="1" dirty="0">
                <a:ln>
                  <a:solidFill>
                    <a:srgbClr val="FFC000"/>
                  </a:solidFill>
                </a:ln>
                <a:solidFill>
                  <a:srgbClr val="FFCC99"/>
                </a:solidFill>
              </a:rPr>
              <a:t>МУНИЦИПАЛЬНЫЙ ДОЛГ МУНИЦИПАЛЬНОГО ОБРАЗОВАНИЯ «ГОРОД МАЙКОП»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9532" y="512354"/>
            <a:ext cx="8424936" cy="900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prstClr val="black"/>
              </a:solidFill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</a:rPr>
              <a:t>В соответствии с Бюджетным Кодексом Российской Федерации предельный объем муниципального долга не должен превышать утвержденный  общий  годовой объем доходов бюджета муниципального образования  «Город Майкоп» без учета утвержденного объема безвозмездных поступлений и (или) поступлений налоговых доходов по дополнительным нормативом отчислений.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8835" y="4638696"/>
            <a:ext cx="323165" cy="6962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00" dirty="0">
                <a:solidFill>
                  <a:prstClr val="white"/>
                </a:solidFill>
              </a:rPr>
              <a:t> </a:t>
            </a:r>
            <a:r>
              <a:rPr lang="ru-RU" sz="900" dirty="0" smtClean="0">
                <a:solidFill>
                  <a:prstClr val="white"/>
                </a:solidFill>
              </a:rPr>
              <a:t>426 681,00</a:t>
            </a:r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6236" y="4320133"/>
            <a:ext cx="346249" cy="10418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050" dirty="0">
                <a:solidFill>
                  <a:prstClr val="white"/>
                </a:solidFill>
              </a:rPr>
              <a:t>470 000,00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547664" y="5697939"/>
            <a:ext cx="5904656" cy="442603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prstClr val="black"/>
                </a:solidFill>
              </a:rPr>
              <a:t>  </a:t>
            </a:r>
            <a:r>
              <a:rPr lang="ru-RU" sz="900" b="1" dirty="0" smtClean="0">
                <a:solidFill>
                  <a:prstClr val="black"/>
                </a:solidFill>
              </a:rPr>
              <a:t>67,0%                                           57,3%                           55,7%                                53,2%                              50,8%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1547664" y="6165305"/>
            <a:ext cx="5904656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prstClr val="black"/>
                </a:solidFill>
              </a:rPr>
              <a:t> 32 517,82                        </a:t>
            </a:r>
            <a:r>
              <a:rPr lang="ru-RU" sz="900" b="1" dirty="0" smtClean="0">
                <a:solidFill>
                  <a:prstClr val="black"/>
                </a:solidFill>
              </a:rPr>
              <a:t>            33 033,30                      40 745,40                               59 244,30                  68 457,60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324702" y="5503362"/>
            <a:ext cx="1526833" cy="645527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prstClr val="black"/>
                </a:solidFill>
              </a:rPr>
              <a:t>Уровень долговой нагрузки</a:t>
            </a:r>
          </a:p>
        </p:txBody>
      </p:sp>
      <p:sp>
        <p:nvSpPr>
          <p:cNvPr id="23" name="Овал 22"/>
          <p:cNvSpPr/>
          <p:nvPr/>
        </p:nvSpPr>
        <p:spPr>
          <a:xfrm>
            <a:off x="7293574" y="6021288"/>
            <a:ext cx="1545959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prstClr val="black"/>
                </a:solidFill>
              </a:rPr>
              <a:t>Расходы на обслуживание муниципального долга,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5385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19274" y="212556"/>
            <a:ext cx="6529388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004F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Национальные проекты</a:t>
            </a:r>
            <a:r>
              <a:rPr lang="ru-RU" sz="3000" i="1" dirty="0">
                <a:solidFill>
                  <a:srgbClr val="004FEE"/>
                </a:solidFill>
              </a:rPr>
              <a:t>   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35496" y="980727"/>
          <a:ext cx="8964488" cy="56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03275" y="1327150"/>
            <a:ext cx="3025775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муниципального образования «Город Майкоп»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реализуются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национальных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</a:p>
        </p:txBody>
      </p:sp>
      <p:pic>
        <p:nvPicPr>
          <p:cNvPr id="71686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56982">
            <a:off x="841375" y="4437063"/>
            <a:ext cx="304641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21439297">
            <a:off x="4457700" y="1736874"/>
            <a:ext cx="27352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32323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Культура</a:t>
            </a:r>
          </a:p>
        </p:txBody>
      </p:sp>
      <p:sp>
        <p:nvSpPr>
          <p:cNvPr id="11" name="TextBox 10"/>
          <p:cNvSpPr txBox="1"/>
          <p:nvPr/>
        </p:nvSpPr>
        <p:spPr>
          <a:xfrm rot="21439297">
            <a:off x="4495800" y="2643157"/>
            <a:ext cx="27368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32323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13" name="TextBox 12"/>
          <p:cNvSpPr txBox="1"/>
          <p:nvPr/>
        </p:nvSpPr>
        <p:spPr>
          <a:xfrm rot="21423894">
            <a:off x="4151749" y="3573463"/>
            <a:ext cx="32940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srgbClr val="32323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Жилье и городская среда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80744" y="4509120"/>
            <a:ext cx="26828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32323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Демография</a:t>
            </a:r>
          </a:p>
        </p:txBody>
      </p:sp>
      <p:sp>
        <p:nvSpPr>
          <p:cNvPr id="16" name="TextBox 15"/>
          <p:cNvSpPr txBox="1"/>
          <p:nvPr/>
        </p:nvSpPr>
        <p:spPr>
          <a:xfrm rot="177591">
            <a:off x="4117975" y="5483860"/>
            <a:ext cx="3240088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i="1" dirty="0">
                <a:solidFill>
                  <a:srgbClr val="32323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Безопасные и качественные автомобильные дороги</a:t>
            </a:r>
          </a:p>
        </p:txBody>
      </p:sp>
      <p:pic>
        <p:nvPicPr>
          <p:cNvPr id="7169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3357563"/>
            <a:ext cx="13827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3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349500"/>
            <a:ext cx="14033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4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555750"/>
            <a:ext cx="14033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5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4367213"/>
            <a:ext cx="13684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6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268913"/>
            <a:ext cx="13112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9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7913" y="260648"/>
            <a:ext cx="77681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rgbClr val="FFCC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Народное бюджетирование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222CCC8-11EE-45DF-84C6-010F74078198}"/>
              </a:ext>
            </a:extLst>
          </p:cNvPr>
          <p:cNvSpPr/>
          <p:nvPr/>
        </p:nvSpPr>
        <p:spPr>
          <a:xfrm>
            <a:off x="395536" y="3735030"/>
            <a:ext cx="8352928" cy="2308324"/>
          </a:xfrm>
          <a:prstGeom prst="rect">
            <a:avLst/>
          </a:prstGeom>
          <a:solidFill>
            <a:srgbClr val="FFCCCC">
              <a:alpha val="76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В 2021 году были предусмотрены средства на реализацию инициативного бюджетирования в размере 500,0 тыс. руб. Инициативные проекты гражданами должны были быть направлены в Администрацию муниципального образования «Город Майкоп» до 1 июля 2021 года. В связи с отсутствием в установленный срок предложений граждан, средства были перераспределены. </a:t>
            </a:r>
          </a:p>
          <a:p>
            <a:pPr indent="457200" algn="just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На реализацию инициативных проектов в проекте бюджета на 2022 год и на плановый период 2023 и 2024 годов так же предусмотрено по 500,0 тыс. руб. ежегодно.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340768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Инициативное бюджетирование (ИБ) – совокупность разнообразных, основанных на гражданской инициативе, практик по решению вопросов местного значения при непосредственном участии граждан в определении и выборе объектов расходования бюджетных средств, а также последующем контроле за реализацией отобранных проектов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indent="457200" algn="just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Граждане могут выдвигать инициативные проекты, направленные на решение вопросов, имеющих приоритетное значение для жителей муниципального образования «Город Майкоп» до 1 апреля ежегодно.</a:t>
            </a:r>
          </a:p>
        </p:txBody>
      </p:sp>
    </p:spTree>
    <p:extLst>
      <p:ext uri="{BB962C8B-B14F-4D97-AF65-F5344CB8AC3E}">
        <p14:creationId xmlns:p14="http://schemas.microsoft.com/office/powerpoint/2010/main" val="23430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332656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Глоссарий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А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Администратор доходов бюджета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орган местного самоуправления, казенное учреждение, осуществляющий(ее): начисление, учет, контроль за правильностью исчисления, полнотой и своевременностью уплаты, взыскание, принятие решений о возврате (зачете) излишне уплаченных (взысканных) платежей, пеней и штрафов по ним, являющихся доходами бюджета муниципального образования.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Б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Безвозмездные поступления 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поступающие в бюджет денежные средства на безвозмездной и безвозвратной основе из вышестоящих бюджетов (межбюджетные трансферты в виде дотаций, субсидий, субвенций), а также перечисления от физических и юридических лиц.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(местный бюджет)—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 расходных обязательств соответствующего муниципального образования.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Бюджетный процесс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Ведомственная структура расходов бюджета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распределение бюджетных средств по главным распорядителям бюджетных средств, по разделам, подразделам, целевым статьям и группам (группам, подгруппам) видов расходов бюджетной классификации РФ.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Главный распорядитель средств местного бюджета –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орган местного самоуправления, а также наиболее значимое учреждение,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Бюджетным Кодексом Российской Федерации.</a:t>
            </a:r>
            <a:endParaRPr lang="ru-RU" altLang="ru-RU" sz="30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395536" y="1124743"/>
            <a:ext cx="8229600" cy="50014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Дефицит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превышение расходов бюджета над его доходами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Дотации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 межбюджетные трансферты, предоставляемые на безвозмездной и безвозвратной основе без установления направлений их использования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Доходы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поступающие в бюджет средства</a:t>
            </a:r>
          </a:p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Муниципальная программа -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Межбюджетные отношения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взаимоотношения между публично-правовыми образованиями по вопросам осуществления бюджетного процесса.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Межбюджетные трансферты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средства, предоставляемые одним бюджетом бюджетной системы Российской Федерации другому бюджету</a:t>
            </a:r>
          </a:p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Налоговые доходы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режимами, законодательством Республики Адыгеи от региональных налогов и нормативными правовыми актами муниципального образования «Город Майкоп»  от местных налогов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Неналоговые доходы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платежи, которые включают в себя возмездные операции от прямого предоставления в пользование имущества и природных ресурсов, от различного вида услуг, а также  платежи в виде штрафов или иных санкций за нарушения законодательства</a:t>
            </a:r>
            <a:endParaRPr lang="ru-RU" alt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2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395536" y="1124743"/>
            <a:ext cx="8229600" cy="50014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76672"/>
            <a:ext cx="7632848" cy="531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Профицит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превышение доходов бюджета над его расходами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Расходы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выплачиваемые из бюджета средства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Субвенция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целевые средства на выполнение тех задач и полномочий, которые региональные власти передают муниципалитетам. Например, предоставление образования в рамках образовательного стандарта, предоставления отдельным категориям граждан льгот на оплату жилищно-коммунальных услуг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Субсидия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(местным бюджетам из бюджета субъекта Российской Федерации) - целевые средства на решение приоритетных задач территорий при условии обязательного участия средств местных бюджетов. Например, субсидии на строительство детских садов, капитальный ремонт дорог, летний отдых детей и многое другое.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Ф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Финансовое управление администрации муниципального образования «Город Майкоп»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структурное подразделение местной администрации, осуществляющее составление и организацию исполнения бюджета муниципального образования «Город Майкоп»</a:t>
            </a:r>
          </a:p>
        </p:txBody>
      </p:sp>
    </p:spTree>
    <p:extLst>
      <p:ext uri="{BB962C8B-B14F-4D97-AF65-F5344CB8AC3E}">
        <p14:creationId xmlns:p14="http://schemas.microsoft.com/office/powerpoint/2010/main" val="381734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6632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Финансовое управление администрации муниципального образования </a:t>
            </a:r>
          </a:p>
          <a:p>
            <a:pPr algn="ctr"/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«Город Майкоп»</a:t>
            </a:r>
          </a:p>
          <a:p>
            <a:pPr algn="ctr"/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http://maikop.ru/ekonomika-i-finansy/finansovoe-upravlenie/</a:t>
            </a:r>
            <a:endParaRPr lang="ru-RU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965404" y="2271647"/>
            <a:ext cx="3605221" cy="947400"/>
            <a:chOff x="1126278" y="2636912"/>
            <a:chExt cx="3605221" cy="9474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278" y="2636912"/>
              <a:ext cx="936104" cy="947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483768" y="2987501"/>
              <a:ext cx="2247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Телефон (факс) 8(8772) 52-26-00 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645319" y="3271326"/>
            <a:ext cx="3081136" cy="930145"/>
            <a:chOff x="1145087" y="3735129"/>
            <a:chExt cx="3081136" cy="93014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87" y="3735129"/>
              <a:ext cx="936104" cy="9301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2488247" y="3956123"/>
              <a:ext cx="17379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E-mail: fdmra@maikop.ru</a:t>
              </a:r>
              <a:endParaRPr lang="ru-R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050380" y="5157192"/>
            <a:ext cx="5746967" cy="129614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График работы:</a:t>
            </a:r>
          </a:p>
          <a:p>
            <a:pPr algn="ctr">
              <a:lnSpc>
                <a:spcPct val="150000"/>
              </a:lnSpc>
            </a:pPr>
            <a:r>
              <a:rPr lang="ru-RU" sz="1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понедельник –четверг с 9-00 до 18-00</a:t>
            </a:r>
          </a:p>
          <a:p>
            <a:pPr algn="ctr">
              <a:lnSpc>
                <a:spcPct val="150000"/>
              </a:lnSpc>
            </a:pPr>
            <a:r>
              <a:rPr lang="ru-RU" sz="1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Пятница с 9-00 до 17-00 </a:t>
            </a:r>
          </a:p>
          <a:p>
            <a:pPr algn="ctr">
              <a:lnSpc>
                <a:spcPct val="150000"/>
              </a:lnSpc>
            </a:pPr>
            <a:r>
              <a:rPr lang="ru-RU" sz="1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перерыв с 13-00 до 13-48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2175213" y="4253571"/>
            <a:ext cx="5714513" cy="648071"/>
            <a:chOff x="929063" y="4809638"/>
            <a:chExt cx="5714513" cy="648071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929063" y="4809638"/>
              <a:ext cx="1368152" cy="648071"/>
              <a:chOff x="971600" y="4941169"/>
              <a:chExt cx="1512168" cy="697278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600" y="4941169"/>
                <a:ext cx="1512168" cy="69727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196128" y="5151308"/>
                <a:ext cx="1063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ПРИЕМНАЯ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427357" y="4949878"/>
              <a:ext cx="4216219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385000, Республика Адыгея, город Майкоп, ул. Краснооктябрьская, 21</a:t>
              </a:r>
            </a:p>
            <a:p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27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2048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065" y="332656"/>
            <a:ext cx="8496944" cy="623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11) своевременное исполнение принятых обязательств по погашению и обслуживанию муниципального долга для поддержания на высоком уровне деловой репутации муниципального образования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заемщика средств, при привлечении кредитных ресурсов;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12) гибкое реагирование на изменяющиеся условия финансовых рынков и использование наиболее благоприятных источников и форм заимствований;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13) мониторинг текущей ситуации по исполнению бюджета муниципального образования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целью определения возможности досрочного погашения долговых обязательств;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14) недопущение снижения показателей оплаты труда работников бюджетной сферы, установленных в соответствии с Указами Президента Российской Федерации от 7 мая 2012 г. N 597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мероприятиях по реализации государственной социальной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политики»,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1 июня 2012 г. N 761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Национальной стратегии действий в интересах детей на 2012 - 2017 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годы»;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15) ежегодная индексация заработной платы работников бюджетной сферы, не указанных в подпункте 14 основных направлений бюджетной политики муниципального образования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«Город Майкоп»;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16) дальнейшее проведение работы по оптимизации расходов на содержание бюджетной сети;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17) обеспечение повышения открытости бюджетного процесса и информированности жителей муниципального образования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состоянии финансово-бюджетной сферы;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18) продолжение внедрения принципов инициативного бюджетирования, предполагающих участие граждан в определении и выборе предметов расходования бюджетных средств;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19) совершенствование системы планирования бюджетных инвестиций в объекты капитального строительства, путем введения механизма обоснования инвестиций;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20) повышение доступности и качества предоставления муниципальных услуг, расширение перечня получаемых муниципальных услуг в электронной форме;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21) обеспечение контроля в сфере закупок товаров, работ, услуг для обеспечения муниципальных нужд;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22) установление муниципальных заданий на оказание муниципальных услуг и выполнение работ исключительно на услуги и работы, предусмотренные общероссийским базовым перечнем государственных и муниципальных услуг и региональным перечнем государственных (муниципальных) услуг и работ;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23) повышение ответственности руководителей муниципальных учреждений муниципального образования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невыполнение муниципального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19613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540" y="1181757"/>
            <a:ext cx="8424936" cy="549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1) совершенствование механизмов взаимодействия органов местного самоуправления и исполнительных органов государственной власти Республики Адыгея, а также территориальных органов федеральных органов власти в части качественного администрирования источников доходов бюджета муниципального образования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«Город Майкоп» и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повышения уровня их собираемости;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2) осуществление мониторинга законодательства Российской Федерации о налогах и сборах с целью приведения в соответствие с ним нормативных правовых актов муниципального образования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«Город Майкоп»;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3) ориентирование главных администраторов доходов бюджета муниципального образования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«Город Майкоп»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повышение качества прогнозирования администрируемых платежей и выполнение в полном объеме утвержденных годовых бюджетных назначений;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4) создание благоприятных условий для расширения и развития негосударственного сектора экономики, в том числе малого бизнеса;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5) содействие вовлечению граждан в предпринимательскую деятельность и сокращение неформальной занятости;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6) поддержка развития субъектов малого и среднего предпринимательства;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7) улучшение предпринимательского и инвестиционного климата;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8) проведение мероприятий по сокращению задолженности по доходам: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 сдачи в аренду земельных участков, находящихся в муниципальной собственности муниципального образования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«Город Майкоп»;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 сдачи в аренду земельных участков, муниципальная собственность на которые не разграничена;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 использования имущества, находящегося в собственности муниципального образований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«Город Майкоп»;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16583"/>
            <a:ext cx="8208912" cy="747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5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Calibri"/>
              </a:rPr>
              <a:t> </a:t>
            </a:r>
            <a:endParaRPr lang="ru-RU" sz="11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n w="1270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налоговой политики муниципального образования «Город Майкоп» на 2022 год и на плановый период 2023 и 2024 годов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542" y="260648"/>
            <a:ext cx="8208912" cy="17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500" dirty="0">
                <a:solidFill>
                  <a:srgbClr val="7030A0"/>
                </a:solidFill>
                <a:latin typeface="Times New Roman"/>
                <a:ea typeface="Times New Roman"/>
                <a:cs typeface="Calibri"/>
              </a:rPr>
              <a:t> </a:t>
            </a:r>
            <a:endParaRPr lang="ru-RU" sz="1100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42" y="908720"/>
            <a:ext cx="8208912" cy="2555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ea typeface="Calibri"/>
                <a:cs typeface="Calibri"/>
              </a:rPr>
              <a:t>9) продолжение работы по обеспечению полноценного и достоверного учета имущества, находящегося в муниципальной собственности муниципального образования </a:t>
            </a:r>
            <a:r>
              <a:rPr lang="ru-RU" sz="1400" dirty="0" smtClean="0">
                <a:solidFill>
                  <a:schemeClr val="bg1"/>
                </a:solidFill>
                <a:ea typeface="Calibri"/>
                <a:cs typeface="Calibri"/>
              </a:rPr>
              <a:t>«Город Майкоп»;</a:t>
            </a:r>
            <a:endParaRPr lang="ru-RU" sz="1400" dirty="0">
              <a:solidFill>
                <a:schemeClr val="bg1"/>
              </a:solidFill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ea typeface="Calibri"/>
                <a:cs typeface="Calibri"/>
              </a:rPr>
              <a:t>10) усиление </a:t>
            </a:r>
            <a:r>
              <a:rPr lang="ru-RU" sz="1400" dirty="0" smtClean="0">
                <a:solidFill>
                  <a:schemeClr val="bg1"/>
                </a:solidFill>
                <a:ea typeface="Calibri"/>
                <a:cs typeface="Calibri"/>
              </a:rPr>
              <a:t>муниципального земельного </a:t>
            </a:r>
            <a:r>
              <a:rPr lang="ru-RU" sz="1400" dirty="0">
                <a:solidFill>
                  <a:schemeClr val="bg1"/>
                </a:solidFill>
                <a:ea typeface="Calibri"/>
                <a:cs typeface="Calibri"/>
              </a:rPr>
              <a:t>контроля;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ea typeface="Calibri"/>
                <a:cs typeface="Calibri"/>
              </a:rPr>
              <a:t>11) продолжение работы Межведомственной комиссии по вопросам погашения задолженности по налоговым и неналоговым поступлениям, обеспечения своевременной выплаты заработной платы в хозяйствующих субъектах муниципального образования </a:t>
            </a:r>
            <a:r>
              <a:rPr lang="ru-RU" sz="1400" dirty="0" smtClean="0">
                <a:solidFill>
                  <a:schemeClr val="bg1"/>
                </a:solidFill>
                <a:ea typeface="Calibri"/>
                <a:cs typeface="Calibri"/>
              </a:rPr>
              <a:t>«Город Майкоп»;</a:t>
            </a:r>
            <a:endParaRPr lang="ru-RU" sz="1400" dirty="0">
              <a:solidFill>
                <a:schemeClr val="bg1"/>
              </a:solidFill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ea typeface="Calibri"/>
                <a:cs typeface="Calibri"/>
              </a:rPr>
              <a:t>12) взаимодействие с налоговыми органами в части повышения уровня собираемости налогов, сокращения недоимки, усиления налоговой дисциплины, улучшения качества администрирования налоговых доходов.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1400" dirty="0">
              <a:effectLst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31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104" y="44624"/>
            <a:ext cx="8208912" cy="1030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5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Calibri"/>
              </a:rPr>
              <a:t> </a:t>
            </a:r>
            <a:endParaRPr lang="ru-RU" sz="11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факторы, определяющие 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характер и направления долговой </a:t>
            </a: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политики муниципального 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образования «Город Майкоп» на 2022 год и на плановый период 2023 и 2024 годов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088" y="1074906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>
                <a:solidFill>
                  <a:schemeClr val="bg1"/>
                </a:solidFill>
              </a:rPr>
              <a:t>1) изменения, вносимые в бюджетное законодательство Российской Федерации и законодательство Российской Федерации о налогах и сборах, влекущие диспропорции между расходами и доходами бюджета муниципального образования </a:t>
            </a:r>
            <a:r>
              <a:rPr lang="ru-RU" dirty="0" smtClean="0">
                <a:solidFill>
                  <a:schemeClr val="bg1"/>
                </a:solidFill>
              </a:rPr>
              <a:t>«Город Майкоп»;</a:t>
            </a:r>
            <a:endParaRPr lang="ru-RU" dirty="0">
              <a:solidFill>
                <a:schemeClr val="bg1"/>
              </a:solidFill>
            </a:endParaRPr>
          </a:p>
          <a:p>
            <a:pPr indent="457200" algn="just"/>
            <a:r>
              <a:rPr lang="ru-RU" dirty="0">
                <a:solidFill>
                  <a:schemeClr val="bg1"/>
                </a:solidFill>
              </a:rPr>
              <a:t>2) проводимая Центральным банком Российской Федерации денежно-кредитная политика, принимаемые решения по уровню ключевой ставки, нестабильность конъюнктуры рынка услуг по предоставлению кредитов кредитными организациями;</a:t>
            </a:r>
          </a:p>
          <a:p>
            <a:pPr indent="457200" algn="just"/>
            <a:r>
              <a:rPr lang="ru-RU" dirty="0">
                <a:solidFill>
                  <a:schemeClr val="bg1"/>
                </a:solidFill>
              </a:rPr>
              <a:t>3) снижение темпов роста доходов бюджета муниципального образования </a:t>
            </a:r>
            <a:r>
              <a:rPr lang="ru-RU" dirty="0" smtClean="0">
                <a:solidFill>
                  <a:schemeClr val="bg1"/>
                </a:solidFill>
              </a:rPr>
              <a:t>«Город Майкоп», </a:t>
            </a:r>
            <a:r>
              <a:rPr lang="ru-RU" dirty="0">
                <a:solidFill>
                  <a:schemeClr val="bg1"/>
                </a:solidFill>
              </a:rPr>
              <a:t>увеличение расходных обязательств муниципального образования </a:t>
            </a:r>
            <a:r>
              <a:rPr lang="ru-RU" dirty="0" smtClean="0">
                <a:solidFill>
                  <a:schemeClr val="bg1"/>
                </a:solidFill>
              </a:rPr>
              <a:t>«Город Майкоп» </a:t>
            </a:r>
            <a:r>
              <a:rPr lang="ru-RU" dirty="0">
                <a:solidFill>
                  <a:schemeClr val="bg1"/>
                </a:solidFill>
              </a:rPr>
              <a:t>в связи с участием в реализации майских указов Президента Российской Федерации и осуществлением софинансирования расходных обязательств, возникших при реализации национальных проектов;</a:t>
            </a:r>
          </a:p>
          <a:p>
            <a:pPr indent="457200" algn="just"/>
            <a:r>
              <a:rPr lang="ru-RU" dirty="0">
                <a:solidFill>
                  <a:schemeClr val="bg1"/>
                </a:solidFill>
              </a:rPr>
              <a:t>4) необходимость ежегодной индексации расходов бюджета муниципального образования </a:t>
            </a:r>
            <a:r>
              <a:rPr lang="ru-RU" dirty="0" smtClean="0">
                <a:solidFill>
                  <a:schemeClr val="bg1"/>
                </a:solidFill>
              </a:rPr>
              <a:t>«Город Майкоп» </a:t>
            </a:r>
            <a:r>
              <a:rPr lang="ru-RU" dirty="0">
                <a:solidFill>
                  <a:schemeClr val="bg1"/>
                </a:solidFill>
              </a:rPr>
              <a:t>на выплату заработной платы работников бюджетной сферы;</a:t>
            </a:r>
          </a:p>
          <a:p>
            <a:pPr indent="457200" algn="just"/>
            <a:r>
              <a:rPr lang="ru-RU" dirty="0">
                <a:solidFill>
                  <a:schemeClr val="bg1"/>
                </a:solidFill>
              </a:rPr>
              <a:t>5) увеличение расходов социального характера, связанных с последствиями распространения новой коронавирусной инфекции (COVID-19);</a:t>
            </a:r>
          </a:p>
          <a:p>
            <a:pPr indent="457200" algn="just"/>
            <a:r>
              <a:rPr lang="ru-RU" dirty="0">
                <a:solidFill>
                  <a:schemeClr val="bg1"/>
                </a:solidFill>
              </a:rPr>
              <a:t>6) оценка долговой устойчивости муниципальных образований и их ранжирование в зависимости от уровня долговой устойчивости.</a:t>
            </a:r>
          </a:p>
        </p:txBody>
      </p:sp>
    </p:spTree>
    <p:extLst>
      <p:ext uri="{BB962C8B-B14F-4D97-AF65-F5344CB8AC3E}">
        <p14:creationId xmlns:p14="http://schemas.microsoft.com/office/powerpoint/2010/main" val="497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Атлас">
  <a:themeElements>
    <a:clrScheme name="Атлас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Атлас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тлас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tlas" id="{5156B0E4-0EB1-49FE-A26B-15F6F698AEC6}" vid="{508F7963-D0B5-43F7-BB2C-FCE3009C08EC}"/>
    </a:ext>
  </a:extLst>
</a:theme>
</file>

<file path=ppt/theme/theme5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9775</TotalTime>
  <Words>10868</Words>
  <Application>Microsoft Office PowerPoint</Application>
  <PresentationFormat>Экран (4:3)</PresentationFormat>
  <Paragraphs>2487</Paragraphs>
  <Slides>59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59</vt:i4>
      </vt:variant>
    </vt:vector>
  </HeadingPairs>
  <TitlesOfParts>
    <vt:vector size="65" baseType="lpstr">
      <vt:lpstr>Апекс</vt:lpstr>
      <vt:lpstr>Аспект</vt:lpstr>
      <vt:lpstr>Совет директоров</vt:lpstr>
      <vt:lpstr>Атлас</vt:lpstr>
      <vt:lpstr>1_Аспект</vt:lpstr>
      <vt:lpstr>1_Апекс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муниципального долга  (в соответствии с Бюджетным кодексом Российской Федерации)</vt:lpstr>
      <vt:lpstr>СТРУКТУРА МУНИЦИПАЛЬНОГО ДОЛГА МУНИЦИПАЛЬНОГО ОБРАЗОВАНИЯ «ГОРОД МАЙКОП»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ПятыгинаВ</dc:creator>
  <cp:lastModifiedBy>GorbachevaN</cp:lastModifiedBy>
  <cp:revision>907</cp:revision>
  <cp:lastPrinted>2021-12-06T14:18:03Z</cp:lastPrinted>
  <dcterms:created xsi:type="dcterms:W3CDTF">2018-11-20T06:28:54Z</dcterms:created>
  <dcterms:modified xsi:type="dcterms:W3CDTF">2021-12-27T12:49:21Z</dcterms:modified>
</cp:coreProperties>
</file>